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6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7" r:id="rId45"/>
    <p:sldId id="318" r:id="rId46"/>
    <p:sldId id="319" r:id="rId47"/>
    <p:sldId id="320" r:id="rId48"/>
    <p:sldId id="321" r:id="rId49"/>
    <p:sldId id="327" r:id="rId50"/>
    <p:sldId id="322" r:id="rId51"/>
    <p:sldId id="323" r:id="rId52"/>
    <p:sldId id="324" r:id="rId53"/>
    <p:sldId id="325" r:id="rId54"/>
    <p:sldId id="328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5C5C"/>
    <a:srgbClr val="C01B1C"/>
    <a:srgbClr val="C40836"/>
    <a:srgbClr val="590F4A"/>
    <a:srgbClr val="166813"/>
    <a:srgbClr val="004FBB"/>
    <a:srgbClr val="383838"/>
    <a:srgbClr val="00A2D7"/>
    <a:srgbClr val="FFCF00"/>
    <a:srgbClr val="F27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45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0EEA6-3FE3-4FAA-B648-A79F7B237411}" type="datetimeFigureOut">
              <a:rPr lang="en-AU" smtClean="0"/>
              <a:t>30/08/12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60B50-68CE-4856-A7F5-953E39274F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9407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NIC 34_PPT template_cover_ 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84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44825"/>
            <a:ext cx="8424936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077072"/>
            <a:ext cx="842493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4456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4456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535113"/>
            <a:ext cx="4176463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174875"/>
            <a:ext cx="4176463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57733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99403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7289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PNIC 34_PPT template_cover_ 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84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44824"/>
            <a:ext cx="8424936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933056"/>
            <a:ext cx="8424936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25918" y="5085184"/>
            <a:ext cx="84600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703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352928" cy="4565103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37465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NIC 34_PPT template_cover_ 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84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21904"/>
            <a:ext cx="83529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36912"/>
            <a:ext cx="8352928" cy="35283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41347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PNIC 34_PPT template_cover_ 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8472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996952"/>
            <a:ext cx="9144000" cy="352839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70782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140968"/>
            <a:ext cx="8352928" cy="32530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536" y="2420888"/>
            <a:ext cx="8352928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66970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PNIC 34_PPT template_cover_ 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8472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5580112" cy="688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96544" cy="1143000"/>
          </a:xfrm>
        </p:spPr>
        <p:txBody>
          <a:bodyPr/>
          <a:lstStyle>
            <a:lvl1pPr>
              <a:defRPr i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4896544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82" b="1"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8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PNIC 34_PPT template_cover_ 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8472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916832"/>
            <a:ext cx="9144000" cy="324036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536" y="3965525"/>
            <a:ext cx="8373710" cy="6492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18279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PNIC 34_PPT template_cover_ 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8472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8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4896544" cy="2049191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82" b="1"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6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4456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764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80885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pic>
        <p:nvPicPr>
          <p:cNvPr id="4" name="Picture 3" descr="APNIC 34_Powerpoint template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9669"/>
            <a:ext cx="9144000" cy="54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701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94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cidr-report.org" TargetMode="External"/><Relationship Id="rId3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Progress Report on BGP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Geoff Huston</a:t>
            </a:r>
          </a:p>
          <a:p>
            <a:r>
              <a:rPr lang="en-US" dirty="0" smtClean="0"/>
              <a:t>APNIC</a:t>
            </a:r>
          </a:p>
        </p:txBody>
      </p:sp>
    </p:spTree>
    <p:extLst>
      <p:ext uri="{BB962C8B-B14F-4D97-AF65-F5344CB8AC3E}">
        <p14:creationId xmlns:p14="http://schemas.microsoft.com/office/powerpoint/2010/main" val="607214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Routed AS Count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92" y="1417638"/>
            <a:ext cx="7601176" cy="506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81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2012 BGP Vital Statistics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alibri" charset="0"/>
              </a:rPr>
              <a:t>		 </a:t>
            </a:r>
            <a:r>
              <a:rPr lang="en-US" sz="2000" dirty="0" smtClean="0">
                <a:latin typeface="Calibri" charset="0"/>
              </a:rPr>
              <a:t>1-Jan-12</a:t>
            </a:r>
            <a:r>
              <a:rPr lang="en-US" sz="2000" dirty="0">
                <a:latin typeface="Calibri" charset="0"/>
              </a:rPr>
              <a:t>	</a:t>
            </a:r>
            <a:r>
              <a:rPr lang="en-US" sz="2000" dirty="0" smtClean="0">
                <a:latin typeface="Calibri" charset="0"/>
              </a:rPr>
              <a:t> 31-Jul-12</a:t>
            </a:r>
            <a:r>
              <a:rPr lang="en-US" sz="2000" dirty="0">
                <a:latin typeface="Calibri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Calibri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24933"/>
                </a:solidFill>
                <a:latin typeface="Calibri" charset="0"/>
              </a:rPr>
              <a:t>Prefix </a:t>
            </a:r>
            <a:r>
              <a:rPr lang="en-US" sz="2000" b="1" dirty="0" smtClean="0">
                <a:solidFill>
                  <a:srgbClr val="824933"/>
                </a:solidFill>
                <a:latin typeface="Calibri" charset="0"/>
              </a:rPr>
              <a:t>Count</a:t>
            </a:r>
            <a:r>
              <a:rPr lang="en-US" sz="2000" dirty="0">
                <a:latin typeface="Calibri" charset="0"/>
              </a:rPr>
              <a:t>	</a:t>
            </a:r>
            <a:r>
              <a:rPr lang="en-US" sz="2000" dirty="0" smtClean="0">
                <a:latin typeface="Calibri" charset="0"/>
              </a:rPr>
              <a:t>390,000</a:t>
            </a:r>
            <a:r>
              <a:rPr lang="en-US" sz="2000" dirty="0">
                <a:latin typeface="Calibri" charset="0"/>
              </a:rPr>
              <a:t>		</a:t>
            </a:r>
            <a:r>
              <a:rPr lang="en-US" sz="2000" dirty="0" smtClean="0">
                <a:latin typeface="Calibri" charset="0"/>
              </a:rPr>
              <a:t>422,000</a:t>
            </a:r>
            <a:r>
              <a:rPr lang="en-US" sz="2000" dirty="0">
                <a:latin typeface="Calibri" charset="0"/>
              </a:rPr>
              <a:t>		</a:t>
            </a:r>
            <a:r>
              <a:rPr lang="en-US" sz="2000" dirty="0" smtClean="0">
                <a:solidFill>
                  <a:srgbClr val="824933"/>
                </a:solidFill>
                <a:latin typeface="Calibri" charset="0"/>
              </a:rPr>
              <a:t>+14</a:t>
            </a:r>
            <a:r>
              <a:rPr lang="en-US" sz="2000" b="1" dirty="0" smtClean="0">
                <a:solidFill>
                  <a:srgbClr val="824933"/>
                </a:solidFill>
                <a:latin typeface="Calibri" charset="0"/>
              </a:rPr>
              <a:t>% p.a.</a:t>
            </a:r>
            <a:endParaRPr lang="en-US" sz="2000" b="1" dirty="0">
              <a:solidFill>
                <a:srgbClr val="824933"/>
              </a:solidFill>
              <a:latin typeface="Calibri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alibri" charset="0"/>
              </a:rPr>
              <a:t>    Roots		</a:t>
            </a:r>
            <a:r>
              <a:rPr lang="en-US" sz="2000" dirty="0" smtClean="0">
                <a:latin typeface="Calibri" charset="0"/>
              </a:rPr>
              <a:t>190,000</a:t>
            </a:r>
            <a:r>
              <a:rPr lang="en-US" sz="2000" dirty="0">
                <a:latin typeface="Calibri" charset="0"/>
              </a:rPr>
              <a:t>		</a:t>
            </a:r>
            <a:r>
              <a:rPr lang="en-US" sz="2000" dirty="0" smtClean="0">
                <a:latin typeface="Calibri" charset="0"/>
              </a:rPr>
              <a:t>205,000</a:t>
            </a:r>
            <a:r>
              <a:rPr lang="en-US" sz="2000" dirty="0">
                <a:latin typeface="Calibri" charset="0"/>
              </a:rPr>
              <a:t>		+</a:t>
            </a:r>
            <a:r>
              <a:rPr lang="en-US" sz="2000" dirty="0" smtClean="0">
                <a:latin typeface="Calibri" charset="0"/>
              </a:rPr>
              <a:t>13%</a:t>
            </a:r>
            <a:endParaRPr lang="en-US" sz="2000" dirty="0">
              <a:latin typeface="Calibri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alibri" charset="0"/>
              </a:rPr>
              <a:t>    More Specifics	</a:t>
            </a:r>
            <a:r>
              <a:rPr lang="en-US" sz="2000" dirty="0" smtClean="0">
                <a:latin typeface="Calibri" charset="0"/>
              </a:rPr>
              <a:t>200,000</a:t>
            </a:r>
            <a:r>
              <a:rPr lang="en-US" sz="2000" dirty="0">
                <a:latin typeface="Calibri" charset="0"/>
              </a:rPr>
              <a:t>		</a:t>
            </a:r>
            <a:r>
              <a:rPr lang="en-US" sz="2000" dirty="0" smtClean="0">
                <a:latin typeface="Calibri" charset="0"/>
              </a:rPr>
              <a:t>217,000</a:t>
            </a:r>
            <a:r>
              <a:rPr lang="en-US" sz="2000" dirty="0">
                <a:latin typeface="Calibri" charset="0"/>
              </a:rPr>
              <a:t>		</a:t>
            </a:r>
            <a:r>
              <a:rPr lang="en-US" sz="2000" dirty="0" smtClean="0">
                <a:latin typeface="Calibri" charset="0"/>
              </a:rPr>
              <a:t>+15%</a:t>
            </a:r>
            <a:endParaRPr lang="en-US" sz="2000" dirty="0">
              <a:latin typeface="Calibri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24933"/>
                </a:solidFill>
                <a:latin typeface="Calibri" charset="0"/>
              </a:rPr>
              <a:t>Address Span</a:t>
            </a:r>
            <a:r>
              <a:rPr lang="en-US" sz="2000" dirty="0">
                <a:latin typeface="Calibri" charset="0"/>
              </a:rPr>
              <a:t>	</a:t>
            </a:r>
            <a:r>
              <a:rPr lang="en-US" sz="2000" dirty="0" smtClean="0">
                <a:latin typeface="Calibri" charset="0"/>
              </a:rPr>
              <a:t>  149 /</a:t>
            </a:r>
            <a:r>
              <a:rPr lang="en-US" sz="2000" dirty="0">
                <a:latin typeface="Calibri" charset="0"/>
              </a:rPr>
              <a:t>8s		</a:t>
            </a:r>
            <a:r>
              <a:rPr lang="en-US" sz="2000" dirty="0" smtClean="0">
                <a:latin typeface="Calibri" charset="0"/>
              </a:rPr>
              <a:t>  153 /</a:t>
            </a:r>
            <a:r>
              <a:rPr lang="en-US" sz="2000" dirty="0">
                <a:latin typeface="Calibri" charset="0"/>
              </a:rPr>
              <a:t>8s		</a:t>
            </a:r>
            <a:r>
              <a:rPr lang="en-US" sz="2000" dirty="0">
                <a:solidFill>
                  <a:srgbClr val="824933"/>
                </a:solidFill>
                <a:latin typeface="Calibri" charset="0"/>
              </a:rPr>
              <a:t>+</a:t>
            </a:r>
            <a:r>
              <a:rPr lang="en-US" sz="2000" b="1" dirty="0">
                <a:solidFill>
                  <a:srgbClr val="824933"/>
                </a:solidFill>
                <a:latin typeface="Calibri" charset="0"/>
              </a:rPr>
              <a:t> </a:t>
            </a:r>
            <a:r>
              <a:rPr lang="en-US" sz="2000" b="1" dirty="0" smtClean="0">
                <a:solidFill>
                  <a:srgbClr val="824933"/>
                </a:solidFill>
                <a:latin typeface="Calibri" charset="0"/>
              </a:rPr>
              <a:t> 5%</a:t>
            </a:r>
            <a:endParaRPr lang="en-US" sz="2000" b="1" dirty="0">
              <a:solidFill>
                <a:srgbClr val="824933"/>
              </a:solidFill>
              <a:latin typeface="Calibri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24933"/>
                </a:solidFill>
                <a:latin typeface="Calibri" charset="0"/>
              </a:rPr>
              <a:t>AS Count</a:t>
            </a:r>
            <a:r>
              <a:rPr lang="en-US" sz="2000" dirty="0">
                <a:latin typeface="Calibri" charset="0"/>
              </a:rPr>
              <a:t>	</a:t>
            </a:r>
            <a:r>
              <a:rPr lang="en-US" sz="2000" dirty="0" smtClean="0">
                <a:latin typeface="Calibri" charset="0"/>
              </a:rPr>
              <a:t>  39,800</a:t>
            </a:r>
            <a:r>
              <a:rPr lang="en-US" sz="2000" dirty="0">
                <a:latin typeface="Calibri" charset="0"/>
              </a:rPr>
              <a:t>		</a:t>
            </a:r>
            <a:r>
              <a:rPr lang="en-US" sz="2000" dirty="0" smtClean="0">
                <a:latin typeface="Calibri" charset="0"/>
              </a:rPr>
              <a:t>  41,800</a:t>
            </a:r>
            <a:r>
              <a:rPr lang="en-US" sz="2000" dirty="0">
                <a:latin typeface="Calibri" charset="0"/>
              </a:rPr>
              <a:t>		</a:t>
            </a:r>
            <a:r>
              <a:rPr lang="en-US" sz="2000" dirty="0" smtClean="0">
                <a:solidFill>
                  <a:srgbClr val="824933"/>
                </a:solidFill>
                <a:latin typeface="Calibri" charset="0"/>
              </a:rPr>
              <a:t>+  </a:t>
            </a:r>
            <a:r>
              <a:rPr lang="en-US" sz="2000" b="1" dirty="0" smtClean="0">
                <a:solidFill>
                  <a:srgbClr val="824933"/>
                </a:solidFill>
                <a:latin typeface="Calibri" charset="0"/>
              </a:rPr>
              <a:t>9%</a:t>
            </a:r>
            <a:endParaRPr lang="en-US" sz="2000" b="1" dirty="0">
              <a:solidFill>
                <a:srgbClr val="824933"/>
              </a:solidFill>
              <a:latin typeface="Calibri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alibri" charset="0"/>
              </a:rPr>
              <a:t>  Transit		</a:t>
            </a:r>
            <a:r>
              <a:rPr lang="en-US" sz="2000" dirty="0" smtClean="0">
                <a:latin typeface="Calibri" charset="0"/>
              </a:rPr>
              <a:t>    5,700</a:t>
            </a:r>
            <a:r>
              <a:rPr lang="en-US" sz="2000" dirty="0">
                <a:latin typeface="Calibri" charset="0"/>
              </a:rPr>
              <a:t>		  </a:t>
            </a:r>
            <a:r>
              <a:rPr lang="en-US" sz="2000" dirty="0" smtClean="0">
                <a:latin typeface="Calibri" charset="0"/>
              </a:rPr>
              <a:t>  6,000</a:t>
            </a:r>
            <a:r>
              <a:rPr lang="en-US" sz="2000" dirty="0">
                <a:latin typeface="Calibri" charset="0"/>
              </a:rPr>
              <a:t>		</a:t>
            </a:r>
            <a:r>
              <a:rPr lang="en-US" sz="2000" dirty="0" smtClean="0">
                <a:latin typeface="Calibri" charset="0"/>
              </a:rPr>
              <a:t>+  9%</a:t>
            </a:r>
            <a:endParaRPr lang="en-US" sz="2000" dirty="0">
              <a:latin typeface="Calibri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alibri" charset="0"/>
              </a:rPr>
              <a:t>  Stub	</a:t>
            </a:r>
            <a:r>
              <a:rPr lang="en-US" sz="2000" dirty="0" smtClean="0">
                <a:latin typeface="Calibri" charset="0"/>
              </a:rPr>
              <a:t> </a:t>
            </a:r>
            <a:r>
              <a:rPr lang="en-US" sz="2000" dirty="0">
                <a:latin typeface="Calibri" charset="0"/>
              </a:rPr>
              <a:t>	</a:t>
            </a:r>
            <a:r>
              <a:rPr lang="en-US" sz="2000" dirty="0" smtClean="0">
                <a:latin typeface="Calibri" charset="0"/>
              </a:rPr>
              <a:t>  34,100</a:t>
            </a:r>
            <a:r>
              <a:rPr lang="en-US" sz="2000" dirty="0">
                <a:latin typeface="Calibri" charset="0"/>
              </a:rPr>
              <a:t>		</a:t>
            </a:r>
            <a:r>
              <a:rPr lang="en-US" sz="2000" dirty="0" smtClean="0">
                <a:latin typeface="Calibri" charset="0"/>
              </a:rPr>
              <a:t>  35,800</a:t>
            </a:r>
            <a:r>
              <a:rPr lang="en-US" sz="2000" dirty="0">
                <a:latin typeface="Calibri" charset="0"/>
              </a:rPr>
              <a:t>		</a:t>
            </a:r>
            <a:r>
              <a:rPr lang="en-US" sz="2000" dirty="0" smtClean="0">
                <a:latin typeface="Calibri" charset="0"/>
              </a:rPr>
              <a:t>+</a:t>
            </a:r>
            <a:r>
              <a:rPr lang="en-US" sz="2000" dirty="0">
                <a:latin typeface="Calibri" charset="0"/>
              </a:rPr>
              <a:t>  </a:t>
            </a:r>
            <a:r>
              <a:rPr lang="en-US" sz="2000" dirty="0" smtClean="0">
                <a:latin typeface="Calibri" charset="0"/>
              </a:rPr>
              <a:t>9%</a:t>
            </a:r>
            <a:endParaRPr lang="en-US" sz="2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545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in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growth remains surprisingly consistent</a:t>
            </a:r>
          </a:p>
          <a:p>
            <a:r>
              <a:rPr lang="en-US" dirty="0" smtClean="0"/>
              <a:t>Overall Internet growth in terms of BGP </a:t>
            </a:r>
            <a:r>
              <a:rPr lang="en-US" dirty="0"/>
              <a:t>i</a:t>
            </a:r>
            <a:r>
              <a:rPr lang="en-US" dirty="0" smtClean="0"/>
              <a:t>s at a rate of some ~14% p.a.</a:t>
            </a:r>
          </a:p>
          <a:p>
            <a:pPr lvl="1"/>
            <a:r>
              <a:rPr lang="en-US" dirty="0" smtClean="0"/>
              <a:t>This is much the same as 2009 </a:t>
            </a:r>
            <a:r>
              <a:rPr lang="en-US" dirty="0"/>
              <a:t>-</a:t>
            </a:r>
            <a:r>
              <a:rPr lang="en-US" dirty="0" smtClean="0"/>
              <a:t> 2011.</a:t>
            </a:r>
          </a:p>
          <a:p>
            <a:r>
              <a:rPr lang="en-US" dirty="0" smtClean="0"/>
              <a:t>Address span </a:t>
            </a:r>
            <a:r>
              <a:rPr lang="en-US" dirty="0" smtClean="0"/>
              <a:t>is now </a:t>
            </a:r>
            <a:r>
              <a:rPr lang="en-US" dirty="0" smtClean="0"/>
              <a:t>growing </a:t>
            </a:r>
            <a:r>
              <a:rPr lang="en-US" dirty="0" smtClean="0"/>
              <a:t>more slowly than the table </a:t>
            </a:r>
            <a:r>
              <a:rPr lang="en-US" dirty="0" smtClean="0"/>
              <a:t>size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5462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348649"/>
            <a:ext cx="7530691" cy="52875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BGP Prefix 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450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BGP Prefix Count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4325" y="1016000"/>
            <a:ext cx="1255486" cy="51856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67621" y="6201619"/>
            <a:ext cx="7719178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80" y="1348649"/>
            <a:ext cx="7530691" cy="52875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025" y="2889042"/>
            <a:ext cx="2127094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hnbergHand"/>
                <a:cs typeface="AhnbergHand"/>
              </a:rPr>
              <a:t>2011</a:t>
            </a:r>
          </a:p>
          <a:p>
            <a:pPr algn="ctr"/>
            <a:r>
              <a:rPr lang="en-US" dirty="0" smtClean="0">
                <a:latin typeface="AhnbergHand"/>
                <a:cs typeface="AhnbergHand"/>
              </a:rPr>
              <a:t>World IPv6 Day</a:t>
            </a:r>
            <a:endParaRPr lang="en-US" dirty="0">
              <a:latin typeface="AhnbergHand"/>
              <a:cs typeface="AhnbergHand"/>
            </a:endParaRPr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>
            <a:off x="2739572" y="3535373"/>
            <a:ext cx="388695" cy="1101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30087" y="1664666"/>
            <a:ext cx="225382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hnbergHand"/>
                <a:cs typeface="AhnbergHand"/>
              </a:rPr>
              <a:t>2012</a:t>
            </a:r>
          </a:p>
          <a:p>
            <a:pPr algn="ctr"/>
            <a:r>
              <a:rPr lang="en-US" dirty="0" smtClean="0">
                <a:latin typeface="AhnbergHand"/>
                <a:cs typeface="AhnbergHand"/>
              </a:rPr>
              <a:t>IPv6 Launch Day</a:t>
            </a:r>
            <a:endParaRPr lang="en-US" dirty="0">
              <a:latin typeface="AhnbergHand"/>
              <a:cs typeface="AhnbergHand"/>
            </a:endParaRPr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>
            <a:off x="5756999" y="2310997"/>
            <a:ext cx="1496829" cy="1863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102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Routed Address Span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501" y="1478546"/>
            <a:ext cx="7184727" cy="504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91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1143000"/>
          </a:xfrm>
        </p:spPr>
        <p:txBody>
          <a:bodyPr/>
          <a:lstStyle/>
          <a:p>
            <a:r>
              <a:rPr lang="en-US" dirty="0" smtClean="0"/>
              <a:t>IPv6 Routed AS Count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26" y="1417638"/>
            <a:ext cx="7353983" cy="516343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76025" y="2556645"/>
            <a:ext cx="2127094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hnbergHand"/>
                <a:cs typeface="AhnbergHand"/>
              </a:rPr>
              <a:t>2011</a:t>
            </a:r>
          </a:p>
          <a:p>
            <a:pPr algn="ctr"/>
            <a:r>
              <a:rPr lang="en-US" dirty="0" smtClean="0">
                <a:latin typeface="AhnbergHand"/>
                <a:cs typeface="AhnbergHand"/>
              </a:rPr>
              <a:t>World IPv6 Day</a:t>
            </a:r>
            <a:endParaRPr lang="en-US" dirty="0">
              <a:latin typeface="AhnbergHand"/>
              <a:cs typeface="AhnbergHand"/>
            </a:endParaRPr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2739572" y="3202976"/>
            <a:ext cx="320504" cy="9478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29465" y="1910314"/>
            <a:ext cx="225382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hnbergHand"/>
                <a:cs typeface="AhnbergHand"/>
              </a:rPr>
              <a:t>2012</a:t>
            </a:r>
          </a:p>
          <a:p>
            <a:pPr algn="ctr"/>
            <a:r>
              <a:rPr lang="en-US" dirty="0" smtClean="0">
                <a:latin typeface="AhnbergHand"/>
                <a:cs typeface="AhnbergHand"/>
              </a:rPr>
              <a:t>IPv6 Launch Day</a:t>
            </a:r>
            <a:endParaRPr lang="en-US" dirty="0">
              <a:latin typeface="AhnbergHand"/>
              <a:cs typeface="AhnbergHand"/>
            </a:endParaRPr>
          </a:p>
        </p:txBody>
      </p:sp>
      <p:cxnSp>
        <p:nvCxnSpPr>
          <p:cNvPr id="19" name="Straight Arrow Connector 18"/>
          <p:cNvCxnSpPr>
            <a:stCxn id="18" idx="3"/>
          </p:cNvCxnSpPr>
          <p:nvPr/>
        </p:nvCxnSpPr>
        <p:spPr>
          <a:xfrm>
            <a:off x="6483288" y="2233480"/>
            <a:ext cx="617110" cy="2212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317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2011 BGP Vital Statistics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alibri" charset="0"/>
              </a:rPr>
              <a:t>		</a:t>
            </a:r>
            <a:r>
              <a:rPr lang="en-US" sz="2000" dirty="0" smtClean="0">
                <a:latin typeface="Calibri" charset="0"/>
              </a:rPr>
              <a:t>	 Jan-12		Jul-12</a:t>
            </a:r>
            <a:r>
              <a:rPr lang="en-US" sz="2000" dirty="0">
                <a:latin typeface="Calibri" charset="0"/>
              </a:rPr>
              <a:t>	</a:t>
            </a:r>
            <a:r>
              <a:rPr lang="en-US" sz="2000" dirty="0" smtClean="0">
                <a:latin typeface="Calibri" charset="0"/>
              </a:rPr>
              <a:t>	</a:t>
            </a:r>
            <a:r>
              <a:rPr lang="en-US" sz="1400" dirty="0" smtClean="0">
                <a:latin typeface="Calibri" charset="0"/>
              </a:rPr>
              <a:t>p.a</a:t>
            </a:r>
            <a:r>
              <a:rPr lang="en-US" sz="1400" dirty="0">
                <a:latin typeface="Calibri" charset="0"/>
              </a:rPr>
              <a:t>. rate</a:t>
            </a:r>
            <a:endParaRPr lang="en-US" sz="2000" dirty="0">
              <a:latin typeface="Calibri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Calibri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24933"/>
                </a:solidFill>
                <a:latin typeface="Calibri" charset="0"/>
              </a:rPr>
              <a:t>Prefix Count</a:t>
            </a:r>
            <a:r>
              <a:rPr lang="en-US" sz="2000" dirty="0">
                <a:latin typeface="Calibri" charset="0"/>
              </a:rPr>
              <a:t>	</a:t>
            </a:r>
            <a:r>
              <a:rPr lang="en-US" sz="2000" dirty="0" smtClean="0">
                <a:latin typeface="Calibri" charset="0"/>
              </a:rPr>
              <a:t>	    7,759</a:t>
            </a:r>
            <a:r>
              <a:rPr lang="en-US" sz="2000" dirty="0">
                <a:latin typeface="Calibri" charset="0"/>
              </a:rPr>
              <a:t>		</a:t>
            </a:r>
            <a:r>
              <a:rPr lang="en-US" sz="2000" dirty="0" smtClean="0">
                <a:latin typeface="Calibri" charset="0"/>
              </a:rPr>
              <a:t>9,950		</a:t>
            </a:r>
            <a:r>
              <a:rPr lang="en-US" sz="2000" dirty="0" smtClean="0">
                <a:solidFill>
                  <a:srgbClr val="824933"/>
                </a:solidFill>
                <a:latin typeface="Calibri" charset="0"/>
              </a:rPr>
              <a:t>+  48</a:t>
            </a:r>
            <a:r>
              <a:rPr lang="en-US" sz="2000" b="1" dirty="0" smtClean="0">
                <a:solidFill>
                  <a:srgbClr val="824933"/>
                </a:solidFill>
                <a:latin typeface="Calibri" charset="0"/>
              </a:rPr>
              <a:t>%</a:t>
            </a:r>
            <a:endParaRPr lang="en-US" sz="2000" b="1" dirty="0">
              <a:solidFill>
                <a:srgbClr val="824933"/>
              </a:solidFill>
              <a:latin typeface="Calibri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alibri" charset="0"/>
              </a:rPr>
              <a:t>    Roots		</a:t>
            </a:r>
            <a:r>
              <a:rPr lang="en-US" sz="2000" dirty="0" smtClean="0">
                <a:latin typeface="Calibri" charset="0"/>
              </a:rPr>
              <a:t>	    5,751</a:t>
            </a:r>
            <a:r>
              <a:rPr lang="en-US" sz="2000" dirty="0">
                <a:latin typeface="Calibri" charset="0"/>
              </a:rPr>
              <a:t>		</a:t>
            </a:r>
            <a:r>
              <a:rPr lang="en-US" sz="2000" dirty="0" smtClean="0">
                <a:latin typeface="Calibri" charset="0"/>
              </a:rPr>
              <a:t>6,420		+  20%</a:t>
            </a:r>
            <a:endParaRPr lang="en-US" sz="2000" dirty="0">
              <a:latin typeface="Calibri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alibri" charset="0"/>
              </a:rPr>
              <a:t>    More </a:t>
            </a:r>
            <a:r>
              <a:rPr lang="en-US" sz="2000" dirty="0" smtClean="0">
                <a:latin typeface="Calibri" charset="0"/>
              </a:rPr>
              <a:t>Specifics	</a:t>
            </a:r>
            <a:r>
              <a:rPr lang="en-US" sz="2000" dirty="0">
                <a:latin typeface="Calibri" charset="0"/>
              </a:rPr>
              <a:t>	</a:t>
            </a:r>
            <a:r>
              <a:rPr lang="en-US" sz="2000" dirty="0" smtClean="0">
                <a:latin typeface="Calibri" charset="0"/>
              </a:rPr>
              <a:t>    2,008</a:t>
            </a:r>
            <a:r>
              <a:rPr lang="en-US" sz="2000" dirty="0">
                <a:latin typeface="Calibri" charset="0"/>
              </a:rPr>
              <a:t>		</a:t>
            </a:r>
            <a:r>
              <a:rPr lang="en-US" sz="2000" dirty="0" smtClean="0">
                <a:latin typeface="Calibri" charset="0"/>
              </a:rPr>
              <a:t>3,530		+130%</a:t>
            </a:r>
            <a:endParaRPr lang="en-US" sz="2000" dirty="0">
              <a:latin typeface="Calibri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24933"/>
                </a:solidFill>
                <a:latin typeface="Calibri" charset="0"/>
              </a:rPr>
              <a:t>Address </a:t>
            </a:r>
            <a:r>
              <a:rPr lang="en-US" sz="2000" b="1" dirty="0" smtClean="0">
                <a:solidFill>
                  <a:srgbClr val="824933"/>
                </a:solidFill>
                <a:latin typeface="Calibri" charset="0"/>
              </a:rPr>
              <a:t>Span (/32s)	</a:t>
            </a:r>
            <a:r>
              <a:rPr lang="en-US" sz="2000" dirty="0" smtClean="0">
                <a:latin typeface="Calibri" charset="0"/>
              </a:rPr>
              <a:t>  53,387                49,803</a:t>
            </a:r>
            <a:r>
              <a:rPr lang="en-US" sz="2000" dirty="0">
                <a:latin typeface="Calibri" charset="0"/>
              </a:rPr>
              <a:t>	</a:t>
            </a:r>
            <a:r>
              <a:rPr lang="en-US" sz="2000" dirty="0" smtClean="0">
                <a:latin typeface="Calibri" charset="0"/>
              </a:rPr>
              <a:t>       	</a:t>
            </a:r>
            <a:r>
              <a:rPr lang="en-US" sz="2000" b="1" dirty="0" smtClean="0">
                <a:solidFill>
                  <a:srgbClr val="824933"/>
                </a:solidFill>
                <a:latin typeface="Calibri" charset="0"/>
              </a:rPr>
              <a:t>-   12%</a:t>
            </a:r>
            <a:endParaRPr lang="en-US" sz="2000" b="1" dirty="0">
              <a:solidFill>
                <a:srgbClr val="824933"/>
              </a:solidFill>
              <a:latin typeface="Calibri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24933"/>
                </a:solidFill>
                <a:latin typeface="Calibri" charset="0"/>
              </a:rPr>
              <a:t>AS Count</a:t>
            </a:r>
            <a:r>
              <a:rPr lang="en-US" sz="2000" dirty="0">
                <a:latin typeface="Calibri" charset="0"/>
              </a:rPr>
              <a:t>		</a:t>
            </a:r>
            <a:r>
              <a:rPr lang="en-US" sz="2000" dirty="0" smtClean="0">
                <a:latin typeface="Calibri" charset="0"/>
              </a:rPr>
              <a:t>    4,968</a:t>
            </a:r>
            <a:r>
              <a:rPr lang="en-US" sz="2000" dirty="0">
                <a:latin typeface="Calibri" charset="0"/>
              </a:rPr>
              <a:t>		</a:t>
            </a:r>
            <a:r>
              <a:rPr lang="en-US" sz="2000" dirty="0" smtClean="0">
                <a:latin typeface="Calibri" charset="0"/>
              </a:rPr>
              <a:t> 5,915		</a:t>
            </a:r>
            <a:r>
              <a:rPr lang="en-US" sz="2000" dirty="0" smtClean="0">
                <a:solidFill>
                  <a:srgbClr val="824933"/>
                </a:solidFill>
                <a:latin typeface="Calibri" charset="0"/>
              </a:rPr>
              <a:t>+  </a:t>
            </a:r>
            <a:r>
              <a:rPr lang="en-US" sz="2000" b="1" dirty="0" smtClean="0">
                <a:solidFill>
                  <a:srgbClr val="824933"/>
                </a:solidFill>
                <a:latin typeface="Calibri" charset="0"/>
              </a:rPr>
              <a:t>33%</a:t>
            </a:r>
            <a:endParaRPr lang="en-US" sz="2000" b="1" dirty="0">
              <a:solidFill>
                <a:srgbClr val="824933"/>
              </a:solidFill>
              <a:latin typeface="Calibri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alibri" charset="0"/>
              </a:rPr>
              <a:t>  Transit			</a:t>
            </a:r>
            <a:r>
              <a:rPr lang="en-US" sz="2000" dirty="0" smtClean="0">
                <a:latin typeface="Calibri" charset="0"/>
              </a:rPr>
              <a:t>        985</a:t>
            </a:r>
            <a:r>
              <a:rPr lang="en-US" sz="2000" dirty="0">
                <a:latin typeface="Calibri" charset="0"/>
              </a:rPr>
              <a:t>		</a:t>
            </a:r>
            <a:r>
              <a:rPr lang="en-US" sz="2000" dirty="0" smtClean="0">
                <a:latin typeface="Calibri" charset="0"/>
              </a:rPr>
              <a:t>    985          	+    0%</a:t>
            </a:r>
            <a:endParaRPr lang="en-US" sz="2000" dirty="0">
              <a:latin typeface="Calibri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alibri" charset="0"/>
              </a:rPr>
              <a:t>  Stub			 </a:t>
            </a:r>
            <a:r>
              <a:rPr lang="en-US" sz="2000" dirty="0" smtClean="0">
                <a:latin typeface="Calibri" charset="0"/>
              </a:rPr>
              <a:t>  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smtClean="0">
                <a:latin typeface="Calibri" charset="0"/>
              </a:rPr>
              <a:t> 3,983</a:t>
            </a:r>
            <a:r>
              <a:rPr lang="en-US" sz="2000" dirty="0">
                <a:latin typeface="Calibri" charset="0"/>
              </a:rPr>
              <a:t>		</a:t>
            </a:r>
            <a:r>
              <a:rPr lang="en-US" sz="2000" dirty="0" smtClean="0">
                <a:latin typeface="Calibri" charset="0"/>
              </a:rPr>
              <a:t> 4,730          	+ 32%</a:t>
            </a:r>
            <a:endParaRPr lang="en-US" sz="2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081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in 2010 - 2011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 IPv6 Internet growth in terms of BGP </a:t>
            </a:r>
            <a:r>
              <a:rPr lang="en-US" dirty="0"/>
              <a:t>i</a:t>
            </a:r>
            <a:r>
              <a:rPr lang="en-US" dirty="0" smtClean="0"/>
              <a:t>s 50 % p.a.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(Looking at the AS count, if these relative growth rates persist then the IPv6 network would span the same network domain as IPv4 in 6 years time  -- mid/late 2018)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7904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92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this presentation we will explore the space of inter-domain routing (the Border Gateway Protocol – BGP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 will look at the growth of the </a:t>
            </a:r>
            <a:r>
              <a:rPr lang="en-US" dirty="0" err="1" smtClean="0"/>
              <a:t>eBGP</a:t>
            </a:r>
            <a:r>
              <a:rPr lang="en-US" dirty="0" smtClean="0"/>
              <a:t> routing table over time and some projections for future growth</a:t>
            </a:r>
          </a:p>
          <a:p>
            <a:pPr lvl="1"/>
            <a:r>
              <a:rPr lang="en-US" dirty="0" smtClean="0"/>
              <a:t>Then we’ll look at </a:t>
            </a:r>
            <a:r>
              <a:rPr lang="en-US" dirty="0" smtClean="0"/>
              <a:t>the dynamic </a:t>
            </a:r>
            <a:r>
              <a:rPr lang="en-US" dirty="0" err="1" smtClean="0"/>
              <a:t>behaviour</a:t>
            </a:r>
            <a:r>
              <a:rPr lang="en-US" dirty="0" smtClean="0"/>
              <a:t> of </a:t>
            </a:r>
            <a:r>
              <a:rPr lang="en-US" dirty="0" err="1" smtClean="0"/>
              <a:t>eBGP</a:t>
            </a:r>
            <a:r>
              <a:rPr lang="en-US" dirty="0" smtClean="0"/>
              <a:t>, and </a:t>
            </a:r>
            <a:r>
              <a:rPr lang="en-US" dirty="0" smtClean="0"/>
              <a:t>the </a:t>
            </a:r>
            <a:r>
              <a:rPr lang="en-US" dirty="0" smtClean="0"/>
              <a:t>extent to which more specifics are dominating routing table growth ... or not</a:t>
            </a:r>
          </a:p>
        </p:txBody>
      </p:sp>
    </p:spTree>
    <p:extLst>
      <p:ext uri="{BB962C8B-B14F-4D97-AF65-F5344CB8AC3E}">
        <p14:creationId xmlns:p14="http://schemas.microsoft.com/office/powerpoint/2010/main" val="1807051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Size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 </a:t>
            </a:r>
            <a:r>
              <a:rPr lang="en-US" dirty="0"/>
              <a:t>a</a:t>
            </a:r>
            <a:r>
              <a:rPr lang="en-US" dirty="0" smtClean="0"/>
              <a:t> projection of the IPv4 routing table using a quadratic (O(2) polynomial) over the historic data</a:t>
            </a:r>
          </a:p>
          <a:p>
            <a:pPr lvl="1"/>
            <a:r>
              <a:rPr lang="en-US" dirty="0" smtClean="0"/>
              <a:t>For IPv4 this is a time of </a:t>
            </a:r>
            <a:r>
              <a:rPr lang="en-US" b="1" dirty="0" smtClean="0"/>
              <a:t>extreme uncertainty</a:t>
            </a:r>
          </a:p>
          <a:p>
            <a:pPr lvl="2"/>
            <a:r>
              <a:rPr lang="en-US" dirty="0" smtClean="0"/>
              <a:t>Registry IPv4 address run out</a:t>
            </a:r>
          </a:p>
          <a:p>
            <a:pPr lvl="2"/>
            <a:r>
              <a:rPr lang="en-US" dirty="0" smtClean="0"/>
              <a:t>Uncertainty over the impacts of any after-market in IPv4 on the routing table</a:t>
            </a:r>
          </a:p>
          <a:p>
            <a:pPr marL="457200" lvl="1" indent="0">
              <a:buNone/>
            </a:pPr>
            <a:r>
              <a:rPr lang="en-US" dirty="0" smtClean="0"/>
              <a:t>	which makes this projection even more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speculative than normal!</a:t>
            </a:r>
          </a:p>
        </p:txBody>
      </p:sp>
    </p:spTree>
    <p:extLst>
      <p:ext uri="{BB962C8B-B14F-4D97-AF65-F5344CB8AC3E}">
        <p14:creationId xmlns:p14="http://schemas.microsoft.com/office/powerpoint/2010/main" val="3262422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8" b="10840"/>
          <a:stretch/>
        </p:blipFill>
        <p:spPr>
          <a:xfrm>
            <a:off x="563563" y="1346671"/>
            <a:ext cx="8131175" cy="481866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Table Size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1110" y="1412776"/>
            <a:ext cx="1260324" cy="50823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8291" y="6165334"/>
            <a:ext cx="7888509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225768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297630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9303" y="5954861"/>
            <a:ext cx="94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100,000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9303" y="3292318"/>
            <a:ext cx="9442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300,000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9303" y="1961046"/>
            <a:ext cx="9442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400,000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61699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2006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833561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69491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9303" y="4623590"/>
            <a:ext cx="94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9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18" b="10269"/>
          <a:stretch/>
        </p:blipFill>
        <p:spPr>
          <a:xfrm>
            <a:off x="866352" y="1269957"/>
            <a:ext cx="8229600" cy="493494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Growth Rates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98291" y="6165334"/>
            <a:ext cx="7888509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34293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80895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594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04196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27499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4198" y="1268759"/>
            <a:ext cx="1260324" cy="48965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5198" y="5930671"/>
            <a:ext cx="48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-50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68874" y="3136252"/>
            <a:ext cx="5356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68874" y="1256079"/>
            <a:ext cx="5356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20822" y="5054974"/>
            <a:ext cx="28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389394" y="2463212"/>
            <a:ext cx="4994998" cy="1994436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63888" y="4365104"/>
            <a:ext cx="569387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GFC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7" idx="0"/>
          </p:cNvCxnSpPr>
          <p:nvPr/>
        </p:nvCxnSpPr>
        <p:spPr>
          <a:xfrm flipV="1">
            <a:off x="3848582" y="3573016"/>
            <a:ext cx="1587514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577327" y="2370667"/>
            <a:ext cx="4296040" cy="208698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024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4" b="8752"/>
          <a:stretch/>
        </p:blipFill>
        <p:spPr>
          <a:xfrm>
            <a:off x="575552" y="1326592"/>
            <a:ext cx="8178480" cy="497003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Growth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33548" y="1626244"/>
            <a:ext cx="425432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dirty="0" smtClean="0"/>
              <a:t>810 year</a:t>
            </a:r>
            <a:r>
              <a:rPr lang="fr-FR" baseline="30000" dirty="0" smtClean="0"/>
              <a:t>2</a:t>
            </a:r>
            <a:r>
              <a:rPr lang="fr-FR" dirty="0" smtClean="0"/>
              <a:t> – 3,219,734 </a:t>
            </a:r>
            <a:r>
              <a:rPr lang="fr-FR" dirty="0" err="1" smtClean="0"/>
              <a:t>year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smtClean="0"/>
              <a:t>3,199,162,643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1110" y="1196752"/>
            <a:ext cx="1260324" cy="52983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98291" y="6165334"/>
            <a:ext cx="7888509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9053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97957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9303" y="5954861"/>
            <a:ext cx="94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100,000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9303" y="3280954"/>
            <a:ext cx="9442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300,000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9303" y="1944000"/>
            <a:ext cx="9442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400,000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23505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2006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72409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46861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9303" y="4617908"/>
            <a:ext cx="94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78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56" y="1910673"/>
            <a:ext cx="7105177" cy="4736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Table Projection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1110" y="1916832"/>
            <a:ext cx="1260324" cy="45783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8291" y="6165334"/>
            <a:ext cx="7888509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9053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9303" y="5954861"/>
            <a:ext cx="94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100,000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9303" y="2672391"/>
            <a:ext cx="9442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00,000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78910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08767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38623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9303" y="4294105"/>
            <a:ext cx="94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00,000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05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BGP Table Size 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Jan 2011				347,000 entries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2012				390,000 entries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2013				431,000 entries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2014*			473,000 entries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2015*			517,000 entries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2016*			563,000 entries</a:t>
            </a: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* </a:t>
            </a:r>
            <a:r>
              <a:rPr lang="en-US" sz="2200" i="1" dirty="0" smtClean="0">
                <a:solidFill>
                  <a:srgbClr val="000000"/>
                </a:solidFill>
              </a:rPr>
              <a:t>These numbers are dubious due to uncertainties introduced by IPv4 address exhaustion pressures. </a:t>
            </a:r>
            <a:endParaRPr lang="en-US" sz="22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51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683" b="8752"/>
          <a:stretch/>
        </p:blipFill>
        <p:spPr>
          <a:xfrm>
            <a:off x="672842" y="1385624"/>
            <a:ext cx="7971337" cy="488543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Table Size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1110" y="1196752"/>
            <a:ext cx="1260324" cy="52983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8291" y="6165334"/>
            <a:ext cx="7888509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9053" y="6160499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3062" y="5036805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,000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3062" y="3215477"/>
            <a:ext cx="7102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,000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07436" y="6160499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65819" y="6160499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82585" y="6160499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3062" y="4126142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,000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24202" y="6160499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6068" y="1394147"/>
            <a:ext cx="8272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10,000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940968" y="6160499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99353" y="6168008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3062" y="2304812"/>
            <a:ext cx="7102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120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34" y="1376473"/>
            <a:ext cx="8059895" cy="5373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Growth Rates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98291" y="6165334"/>
            <a:ext cx="7888509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9053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24053" y="544687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9108" y="1929578"/>
            <a:ext cx="7102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,000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56118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75340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82185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7013" y="3252805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,000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82380" y="6160499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5332" y="1412775"/>
            <a:ext cx="1260324" cy="51017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9266" y="6184689"/>
            <a:ext cx="7888509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53016" y="617985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2007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63760" y="549812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163760" y="3651349"/>
            <a:ext cx="3016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64633" y="617985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576250" y="617985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99484" y="617985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63760" y="457473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787867" y="617985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46766" y="2727961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046766" y="1804573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422720" y="617985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11101" y="617985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41050" y="1698979"/>
            <a:ext cx="21270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World IPv6 Day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64190" y="1094472"/>
            <a:ext cx="141210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hnbergHand"/>
                <a:cs typeface="AhnbergHand"/>
              </a:rPr>
              <a:t>World IPv6 Launch</a:t>
            </a:r>
            <a:endParaRPr lang="en-US" dirty="0">
              <a:latin typeface="AhnbergHand"/>
              <a:cs typeface="AhnbergHand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999484" y="1929578"/>
            <a:ext cx="7684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2"/>
          </p:cNvCxnSpPr>
          <p:nvPr/>
        </p:nvCxnSpPr>
        <p:spPr>
          <a:xfrm>
            <a:off x="7670244" y="2017802"/>
            <a:ext cx="282543" cy="1561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080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10" y="1270040"/>
            <a:ext cx="8103468" cy="5402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Table Projection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3205" y="1124744"/>
            <a:ext cx="1260324" cy="53703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0386" y="6165334"/>
            <a:ext cx="8074342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36958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6297" y="4560789"/>
            <a:ext cx="8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0,000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33759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30560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24160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7361" y="6160499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6063" y="1942462"/>
            <a:ext cx="8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0,000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6297" y="3250435"/>
            <a:ext cx="8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0,000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789601" y="1573130"/>
            <a:ext cx="465460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433 year</a:t>
            </a:r>
            <a:r>
              <a:rPr lang="fr-FR" baseline="30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 – 1,740,154 </a:t>
            </a:r>
            <a:r>
              <a:rPr lang="fr-FR" dirty="0" err="1" smtClean="0">
                <a:solidFill>
                  <a:schemeClr val="accent4">
                    <a:lumMod val="75000"/>
                  </a:schemeClr>
                </a:solidFill>
              </a:rPr>
              <a:t>year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+ 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1,747,148,098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3555" y="2187390"/>
            <a:ext cx="285045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00FF"/>
                </a:solidFill>
              </a:rPr>
              <a:t>e ** (0.478 * </a:t>
            </a:r>
            <a:r>
              <a:rPr lang="fr-FR" dirty="0" err="1" smtClean="0">
                <a:solidFill>
                  <a:srgbClr val="0000FF"/>
                </a:solidFill>
              </a:rPr>
              <a:t>year</a:t>
            </a:r>
            <a:r>
              <a:rPr lang="fr-FR" dirty="0" smtClean="0">
                <a:solidFill>
                  <a:srgbClr val="0000FF"/>
                </a:solidFill>
              </a:rPr>
              <a:t>  - 953)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579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BGP Table Size 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Jan 2011			     4,000 entries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2012			     8,000 entries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2013			   11,600 entries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2014			   16,300 entries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2015			   21,900 entries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2016			   28,300 entries</a:t>
            </a: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90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Big Picture of the </a:t>
            </a:r>
            <a:r>
              <a:rPr lang="en-US" dirty="0" smtClean="0"/>
              <a:t>v4 </a:t>
            </a:r>
            <a:r>
              <a:rPr lang="en-US" baseline="0" dirty="0" smtClean="0"/>
              <a:t>Routing Table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476" b="-723"/>
          <a:stretch/>
        </p:blipFill>
        <p:spPr>
          <a:xfrm>
            <a:off x="457200" y="1261437"/>
            <a:ext cx="8229600" cy="5216213"/>
          </a:xfrm>
        </p:spPr>
      </p:pic>
    </p:spTree>
    <p:extLst>
      <p:ext uri="{BB962C8B-B14F-4D97-AF65-F5344CB8AC3E}">
        <p14:creationId xmlns:p14="http://schemas.microsoft.com/office/powerpoint/2010/main" val="3426949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 and to the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Internet curves are “up and to the right”</a:t>
            </a:r>
            <a:endParaRPr lang="en-US" dirty="0"/>
          </a:p>
          <a:p>
            <a:r>
              <a:rPr lang="en-US" dirty="0" smtClean="0"/>
              <a:t>But what makes this curve painful?</a:t>
            </a:r>
          </a:p>
          <a:p>
            <a:pPr lvl="1"/>
            <a:r>
              <a:rPr lang="en-US" dirty="0" smtClean="0"/>
              <a:t>The pain threshold is approximated by Moore’s Law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79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a rough rule of thumb, if the rate of growth of the table grows at a rate equal to, or less than Moore’s Law, then the unit cost of storing the forwarding table should remain constant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ike all rough rules of thumb, there are many potential exceptions, and costs have many inputs as well as the raw cost of the the number of gates in a chip</a:t>
            </a:r>
          </a:p>
          <a:p>
            <a:pPr lvl="1"/>
            <a:r>
              <a:rPr lang="en-US" dirty="0" smtClean="0"/>
              <a:t>Despite this, Moore’s Law still a useful benchmark of a threshold of concern about routing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025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4609" t="-19241" r="-16782" b="-3798"/>
          <a:stretch/>
        </p:blipFill>
        <p:spPr>
          <a:xfrm>
            <a:off x="457200" y="0"/>
            <a:ext cx="8229600" cy="7212032"/>
          </a:xfrm>
        </p:spPr>
      </p:pic>
      <p:sp>
        <p:nvSpPr>
          <p:cNvPr id="6" name="Left Arrow 5"/>
          <p:cNvSpPr/>
          <p:nvPr/>
        </p:nvSpPr>
        <p:spPr>
          <a:xfrm rot="2843987">
            <a:off x="3941537" y="2657064"/>
            <a:ext cx="919691" cy="540173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3484172">
            <a:off x="5349365" y="4064978"/>
            <a:ext cx="919691" cy="540173"/>
          </a:xfrm>
          <a:prstGeom prst="lef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77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95" y="1476998"/>
            <a:ext cx="8272005" cy="5313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03858" y="2292084"/>
            <a:ext cx="139349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Moore’s Law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35342" y="5320537"/>
            <a:ext cx="256692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BGP Table Size Prediction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697351" y="2661416"/>
            <a:ext cx="942232" cy="6088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342937" y="4585746"/>
            <a:ext cx="310395" cy="7347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7980" y="295033"/>
            <a:ext cx="5587763" cy="57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IPv4 BGP Table size and Moore’s Law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24128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757" y="1417638"/>
            <a:ext cx="7589043" cy="5059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IPv6 Projections and Moore’s Law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138596" y="2292084"/>
            <a:ext cx="1393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Moore’s Law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35342" y="5320537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BGP Table Size Predictions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532089" y="2661416"/>
            <a:ext cx="1682048" cy="7696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342937" y="3859945"/>
            <a:ext cx="656774" cy="14605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342937" y="3859945"/>
            <a:ext cx="0" cy="14605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3079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eBGP</a:t>
            </a:r>
            <a:r>
              <a:rPr lang="en-US" dirty="0" smtClean="0"/>
              <a:t> Table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Nothing in these figures suggests that there is cause for urgent alarm -- at present</a:t>
            </a:r>
          </a:p>
          <a:p>
            <a:r>
              <a:rPr lang="en-US" dirty="0" smtClean="0"/>
              <a:t>The overall </a:t>
            </a:r>
            <a:r>
              <a:rPr lang="en-US" dirty="0" err="1" smtClean="0"/>
              <a:t>eBGP</a:t>
            </a:r>
            <a:r>
              <a:rPr lang="en-US" dirty="0" smtClean="0"/>
              <a:t> growth rates for IPv4 are holding at a modest level, and the IPv6 table, although it is growing rapidly,  is still relatively small in size in absolute terms</a:t>
            </a:r>
          </a:p>
          <a:p>
            <a:r>
              <a:rPr lang="en-US" dirty="0" smtClean="0"/>
              <a:t>As long as we are prepared to live within the technical constraints of the current routing paradigm it will continue to be viable for some time yet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64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NATTing</a:t>
            </a:r>
            <a:r>
              <a:rPr lang="en-US" dirty="0" smtClean="0"/>
              <a:t> the 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00200"/>
            <a:ext cx="8172400" cy="4565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In the previous 12 months:</a:t>
            </a:r>
          </a:p>
          <a:p>
            <a:pPr lvl="1"/>
            <a:r>
              <a:rPr lang="en-US" sz="2400" dirty="0" smtClean="0"/>
              <a:t>The RIRs allocated 109M IPv4 addresses</a:t>
            </a:r>
          </a:p>
          <a:p>
            <a:pPr lvl="1"/>
            <a:r>
              <a:rPr lang="en-US" sz="2400" dirty="0" smtClean="0"/>
              <a:t>The routing table grew by 120M addresses</a:t>
            </a:r>
          </a:p>
          <a:p>
            <a:pPr lvl="1"/>
            <a:r>
              <a:rPr lang="en-US" sz="2400" dirty="0" smtClean="0"/>
              <a:t>The ISC </a:t>
            </a:r>
            <a:r>
              <a:rPr lang="en-US" sz="2400" dirty="0"/>
              <a:t>host </a:t>
            </a:r>
            <a:r>
              <a:rPr lang="en-US" sz="2400" dirty="0" smtClean="0"/>
              <a:t>survey* indicates a growth of ~90M visible hosts</a:t>
            </a:r>
          </a:p>
          <a:p>
            <a:pPr lvl="1"/>
            <a:r>
              <a:rPr lang="en-US" sz="2400" dirty="0" smtClean="0"/>
              <a:t>BUT</a:t>
            </a:r>
          </a:p>
          <a:p>
            <a:pPr lvl="2"/>
            <a:r>
              <a:rPr lang="en-US" sz="1800" dirty="0" smtClean="0"/>
              <a:t>Apple sold ~100M </a:t>
            </a:r>
            <a:r>
              <a:rPr lang="en-US" sz="1800" dirty="0" err="1" smtClean="0"/>
              <a:t>iphones</a:t>
            </a:r>
            <a:r>
              <a:rPr lang="en-US" sz="1800" dirty="0" smtClean="0"/>
              <a:t> and they have 24% market share</a:t>
            </a:r>
          </a:p>
          <a:p>
            <a:pPr lvl="2"/>
            <a:r>
              <a:rPr lang="en-US" sz="1800" dirty="0" smtClean="0"/>
              <a:t>This implies that some ~400M mobile devices were </a:t>
            </a:r>
            <a:r>
              <a:rPr lang="en-US" sz="1800" dirty="0" smtClean="0"/>
              <a:t>deployed in </a:t>
            </a:r>
            <a:r>
              <a:rPr lang="en-US" sz="1800" dirty="0" smtClean="0"/>
              <a:t>the last 12 months</a:t>
            </a:r>
          </a:p>
          <a:p>
            <a:pPr lvl="2"/>
            <a:r>
              <a:rPr lang="en-US" sz="1800" dirty="0" smtClean="0"/>
              <a:t>And that does not include Androids, Kindles, </a:t>
            </a:r>
            <a:r>
              <a:rPr lang="en-US" sz="1800" dirty="0" err="1" smtClean="0"/>
              <a:t>iPads</a:t>
            </a:r>
            <a:r>
              <a:rPr lang="en-US" sz="1800" dirty="0" smtClean="0"/>
              <a:t>, </a:t>
            </a:r>
            <a:r>
              <a:rPr lang="en-US" sz="1800" dirty="0" err="1" smtClean="0"/>
              <a:t>etc</a:t>
            </a:r>
            <a:endParaRPr lang="en-US" sz="1800" dirty="0" smtClean="0"/>
          </a:p>
          <a:p>
            <a:pPr lvl="1"/>
            <a:r>
              <a:rPr lang="en-US" sz="2200" dirty="0" smtClean="0"/>
              <a:t>It appears that the </a:t>
            </a:r>
            <a:r>
              <a:rPr lang="en-US" sz="2200" dirty="0" err="1" smtClean="0"/>
              <a:t>NATTed</a:t>
            </a:r>
            <a:r>
              <a:rPr lang="en-US" sz="2200" dirty="0" smtClean="0"/>
              <a:t> Internet grew by </a:t>
            </a:r>
            <a:r>
              <a:rPr lang="en-US" sz="2200" dirty="0" smtClean="0"/>
              <a:t>~600M </a:t>
            </a:r>
            <a:r>
              <a:rPr lang="en-US" sz="2200" dirty="0" smtClean="0"/>
              <a:t>devices in the last 12 months!</a:t>
            </a:r>
          </a:p>
          <a:p>
            <a:pPr lvl="2"/>
            <a:endParaRPr lang="en-US" sz="1800" dirty="0" smtClean="0"/>
          </a:p>
          <a:p>
            <a:pPr lvl="2"/>
            <a:endParaRPr lang="en-US" sz="1800" dirty="0" smtClean="0"/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088595" y="6001543"/>
            <a:ext cx="3091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* http</a:t>
            </a:r>
            <a:r>
              <a:rPr lang="en-US" sz="1400" i="1" dirty="0"/>
              <a:t>://</a:t>
            </a:r>
            <a:r>
              <a:rPr lang="en-US" sz="1400" i="1" dirty="0" err="1"/>
              <a:t>www.isc.org</a:t>
            </a:r>
            <a:r>
              <a:rPr lang="en-US" sz="1400" i="1" dirty="0"/>
              <a:t>/solutions/survey</a:t>
            </a:r>
          </a:p>
        </p:txBody>
      </p:sp>
    </p:spTree>
    <p:extLst>
      <p:ext uri="{BB962C8B-B14F-4D97-AF65-F5344CB8AC3E}">
        <p14:creationId xmlns:p14="http://schemas.microsoft.com/office/powerpoint/2010/main" val="21687108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what extent do we still practice “conservative” routing and refrain from announcing more specifics into the routing table?</a:t>
            </a:r>
          </a:p>
          <a:p>
            <a:r>
              <a:rPr lang="en-US" dirty="0" smtClean="0"/>
              <a:t>Are we getting better or worse at aggregation in routing?</a:t>
            </a:r>
          </a:p>
          <a:p>
            <a:r>
              <a:rPr lang="en-US" dirty="0" smtClean="0"/>
              <a:t>What is the distribution of advertising more specifics? Are we seeing a significant increase in the number of more specific /24s in the routing table?</a:t>
            </a:r>
          </a:p>
        </p:txBody>
      </p:sp>
    </p:spTree>
    <p:extLst>
      <p:ext uri="{BB962C8B-B14F-4D97-AF65-F5344CB8AC3E}">
        <p14:creationId xmlns:p14="http://schemas.microsoft.com/office/powerpoint/2010/main" val="13028330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doing this the most?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4795"/>
            <a:ext cx="7595735" cy="76404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www.cidr-report.org</a:t>
            </a:r>
            <a:endParaRPr lang="en-US" dirty="0" smtClean="0"/>
          </a:p>
        </p:txBody>
      </p:sp>
      <p:pic>
        <p:nvPicPr>
          <p:cNvPr id="6" name="Picture 5" descr="Screen Shot 2012-08-15 at 10.14.1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625" y="1861534"/>
            <a:ext cx="6412760" cy="430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172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097" b="-369"/>
          <a:stretch/>
        </p:blipFill>
        <p:spPr>
          <a:xfrm>
            <a:off x="922010" y="1283379"/>
            <a:ext cx="7271710" cy="557263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specifics in the Routing Table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64823" y="2342219"/>
            <a:ext cx="57374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Since 2001 more specifics account for ~50% of the Routing Table. </a:t>
            </a:r>
          </a:p>
        </p:txBody>
      </p:sp>
    </p:spTree>
    <p:extLst>
      <p:ext uri="{BB962C8B-B14F-4D97-AF65-F5344CB8AC3E}">
        <p14:creationId xmlns:p14="http://schemas.microsoft.com/office/powerpoint/2010/main" val="1448804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476" b="-723"/>
          <a:stretch/>
        </p:blipFill>
        <p:spPr>
          <a:xfrm>
            <a:off x="457200" y="1261437"/>
            <a:ext cx="8229600" cy="521621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</a:t>
            </a:r>
            <a:r>
              <a:rPr lang="en-US" sz="3200" baseline="0" dirty="0" smtClean="0"/>
              <a:t> Big Picture of the </a:t>
            </a:r>
            <a:r>
              <a:rPr lang="en-US" sz="3200" dirty="0" smtClean="0"/>
              <a:t>v4 </a:t>
            </a:r>
            <a:r>
              <a:rPr lang="en-US" sz="3200" baseline="0" dirty="0" smtClean="0"/>
              <a:t>Routing Table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03574" y="4993220"/>
            <a:ext cx="263745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Introduction of</a:t>
            </a:r>
          </a:p>
          <a:p>
            <a:r>
              <a:rPr lang="en-US" dirty="0" smtClean="0">
                <a:latin typeface="AhnbergHand"/>
                <a:cs typeface="AhnbergHand"/>
              </a:rPr>
              <a:t>CIDR – March 1994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4101835"/>
            <a:ext cx="3419528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The Great Internet Boom </a:t>
            </a:r>
          </a:p>
          <a:p>
            <a:r>
              <a:rPr lang="en-US" dirty="0" smtClean="0">
                <a:latin typeface="AhnbergHand"/>
                <a:cs typeface="AhnbergHand"/>
              </a:rPr>
              <a:t>and Bust of 2000/2001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3476433"/>
            <a:ext cx="321113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Broadband to the Masses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2563908"/>
            <a:ext cx="356426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The GFC hits the Internet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1442140"/>
            <a:ext cx="254428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Address Exhaustion</a:t>
            </a:r>
            <a:endParaRPr lang="en-US" dirty="0">
              <a:latin typeface="AhnbergHand"/>
              <a:cs typeface="AhnbergHand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91152" y="5639551"/>
            <a:ext cx="211652" cy="1418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62495" y="4748166"/>
            <a:ext cx="264225" cy="120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926238" y="3845765"/>
            <a:ext cx="85524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81484" y="2933240"/>
            <a:ext cx="395629" cy="5431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791416" y="1811472"/>
            <a:ext cx="459707" cy="4812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615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56986"/>
            <a:ext cx="8128000" cy="546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everyone see this?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57701" y="2024548"/>
            <a:ext cx="50837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% of entries that are more specific -- as seen by peers of Route Views</a:t>
            </a:r>
            <a:endParaRPr lang="en-US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22346905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02" b="-2845"/>
          <a:stretch/>
        </p:blipFill>
        <p:spPr>
          <a:xfrm>
            <a:off x="582781" y="1505531"/>
            <a:ext cx="7625618" cy="527961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much address </a:t>
            </a:r>
            <a:r>
              <a:rPr lang="en-US" dirty="0"/>
              <a:t>s</a:t>
            </a:r>
            <a:r>
              <a:rPr lang="en-US" dirty="0" smtClean="0"/>
              <a:t>pace is</a:t>
            </a:r>
            <a:br>
              <a:rPr lang="en-US" dirty="0" smtClean="0"/>
            </a:br>
            <a:r>
              <a:rPr lang="en-US" dirty="0" smtClean="0"/>
              <a:t>announced by more specifics?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44164" y="1761617"/>
            <a:ext cx="507086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hnbergHand"/>
                <a:cs typeface="AhnbergHand"/>
              </a:rPr>
              <a:t>% of address space announced by more specifics –  as seen by peers of Route Views</a:t>
            </a:r>
            <a:endParaRPr lang="en-US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41004007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</a:t>
            </a:r>
            <a:r>
              <a:rPr lang="en-US" dirty="0"/>
              <a:t>G</a:t>
            </a:r>
            <a:r>
              <a:rPr lang="en-US" dirty="0" smtClean="0"/>
              <a:t>etting Any Better?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the daily top 10 </a:t>
            </a:r>
            <a:r>
              <a:rPr lang="en-US" dirty="0" err="1" smtClean="0"/>
              <a:t>ASes</a:t>
            </a:r>
            <a:r>
              <a:rPr lang="en-US" dirty="0" smtClean="0"/>
              <a:t> over the past 3 years and track the number of more specifics advertised by these </a:t>
            </a:r>
            <a:r>
              <a:rPr lang="en-US" dirty="0" err="1" smtClean="0"/>
              <a:t>ASes</a:t>
            </a:r>
            <a:r>
              <a:rPr lang="en-US" dirty="0" smtClean="0"/>
              <a:t> over the entire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0137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586" b="-1829"/>
          <a:stretch/>
        </p:blipFill>
        <p:spPr>
          <a:xfrm>
            <a:off x="457200" y="940244"/>
            <a:ext cx="8229600" cy="591775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 ... and 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264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1" b="-1830"/>
          <a:stretch/>
        </p:blipFill>
        <p:spPr>
          <a:xfrm>
            <a:off x="457200" y="1148465"/>
            <a:ext cx="8229600" cy="585442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Routing still</a:t>
            </a:r>
            <a:r>
              <a:rPr lang="en-US" baseline="0" dirty="0" smtClean="0"/>
              <a:t> Scaling?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95249" y="5488959"/>
            <a:ext cx="6867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Yes – this has been relatively flat or the past 5 years!</a:t>
            </a:r>
            <a:endParaRPr lang="en-US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37910216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Instability Events per day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81" y="1203632"/>
            <a:ext cx="7782309" cy="5464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6409" y="5241786"/>
            <a:ext cx="210539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And so has this!</a:t>
            </a:r>
            <a:endParaRPr lang="en-US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31238303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337" b="-1829"/>
          <a:stretch/>
        </p:blipFill>
        <p:spPr>
          <a:xfrm>
            <a:off x="346388" y="1082447"/>
            <a:ext cx="8229600" cy="590339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 is improving!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03484" y="5473290"/>
            <a:ext cx="4663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Or, at the very least, its not getting any worse!</a:t>
            </a:r>
            <a:endParaRPr lang="en-US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2451369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</a:t>
            </a:r>
            <a:r>
              <a:rPr lang="en-US" baseline="0" dirty="0" smtClean="0"/>
              <a:t> is improving!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05" y="1417638"/>
            <a:ext cx="7516091" cy="52772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84231" y="4732703"/>
            <a:ext cx="2932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Why is this trend down and not up?</a:t>
            </a:r>
            <a:endParaRPr lang="en-US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279637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8-15 at 6.17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213" y="2627070"/>
            <a:ext cx="2828865" cy="41178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going 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“shape” of the Internet determines the scalability of the Internet’s routing system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5999" y="3684608"/>
            <a:ext cx="51886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If the Internet “expands” then the </a:t>
            </a:r>
            <a:r>
              <a:rPr lang="en-US" dirty="0">
                <a:latin typeface="AhnbergHand"/>
                <a:cs typeface="AhnbergHand"/>
              </a:rPr>
              <a:t>AS paths </a:t>
            </a:r>
            <a:r>
              <a:rPr lang="en-US" dirty="0" smtClean="0">
                <a:latin typeface="AhnbergHand"/>
                <a:cs typeface="AhnbergHand"/>
              </a:rPr>
              <a:t>lengthen. This means that </a:t>
            </a:r>
            <a:r>
              <a:rPr lang="en-US" dirty="0">
                <a:latin typeface="AhnbergHand"/>
                <a:cs typeface="AhnbergHand"/>
              </a:rPr>
              <a:t>a distance vector algorithm will take longer to converge, and send more updates in the </a:t>
            </a:r>
            <a:r>
              <a:rPr lang="en-US" dirty="0" smtClean="0">
                <a:latin typeface="AhnbergHand"/>
                <a:cs typeface="AhnbergHand"/>
              </a:rPr>
              <a:t>process</a:t>
            </a:r>
            <a:endParaRPr lang="en-US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6752547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8-15 at 6.17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213" y="2627070"/>
            <a:ext cx="2828865" cy="41178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going 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“shape” of the Internet determines the scalability of the Internet’s routing system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5999" y="3684608"/>
            <a:ext cx="518867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If the Internet “expands” then the </a:t>
            </a:r>
            <a:r>
              <a:rPr lang="en-US" dirty="0">
                <a:latin typeface="AhnbergHand"/>
                <a:cs typeface="AhnbergHand"/>
              </a:rPr>
              <a:t>AS paths </a:t>
            </a:r>
            <a:r>
              <a:rPr lang="en-US" dirty="0" smtClean="0">
                <a:latin typeface="AhnbergHand"/>
                <a:cs typeface="AhnbergHand"/>
              </a:rPr>
              <a:t>lengthen. This means that </a:t>
            </a:r>
            <a:r>
              <a:rPr lang="en-US" dirty="0">
                <a:latin typeface="AhnbergHand"/>
                <a:cs typeface="AhnbergHand"/>
              </a:rPr>
              <a:t>a distance vector algorithm will take longer to converge, and send more updates in the </a:t>
            </a:r>
            <a:r>
              <a:rPr lang="en-US" dirty="0" smtClean="0">
                <a:latin typeface="AhnbergHand"/>
                <a:cs typeface="AhnbergHand"/>
              </a:rPr>
              <a:t>process – this is NOT the case for the Internet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017172" y="2627586"/>
            <a:ext cx="2268483" cy="3713655"/>
          </a:xfrm>
          <a:custGeom>
            <a:avLst/>
            <a:gdLst>
              <a:gd name="connsiteX0" fmla="*/ 0 w 2268483"/>
              <a:gd name="connsiteY0" fmla="*/ 3713655 h 3713655"/>
              <a:gd name="connsiteX1" fmla="*/ 691931 w 2268483"/>
              <a:gd name="connsiteY1" fmla="*/ 2452414 h 3713655"/>
              <a:gd name="connsiteX2" fmla="*/ 1594069 w 2268483"/>
              <a:gd name="connsiteY2" fmla="*/ 1191173 h 3713655"/>
              <a:gd name="connsiteX3" fmla="*/ 2268483 w 2268483"/>
              <a:gd name="connsiteY3" fmla="*/ 0 h 3713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8483" h="3713655">
                <a:moveTo>
                  <a:pt x="0" y="3713655"/>
                </a:moveTo>
                <a:cubicBezTo>
                  <a:pt x="213126" y="3293241"/>
                  <a:pt x="426253" y="2872828"/>
                  <a:pt x="691931" y="2452414"/>
                </a:cubicBezTo>
                <a:cubicBezTo>
                  <a:pt x="957609" y="2032000"/>
                  <a:pt x="1331310" y="1599909"/>
                  <a:pt x="1594069" y="1191173"/>
                </a:cubicBezTo>
                <a:cubicBezTo>
                  <a:pt x="1856828" y="782437"/>
                  <a:pt x="2062655" y="391218"/>
                  <a:pt x="2268483" y="0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174828" y="3100552"/>
            <a:ext cx="1795517" cy="3424620"/>
          </a:xfrm>
          <a:custGeom>
            <a:avLst/>
            <a:gdLst>
              <a:gd name="connsiteX0" fmla="*/ 0 w 1795517"/>
              <a:gd name="connsiteY0" fmla="*/ 0 h 3424620"/>
              <a:gd name="connsiteX1" fmla="*/ 604344 w 1795517"/>
              <a:gd name="connsiteY1" fmla="*/ 814551 h 3424620"/>
              <a:gd name="connsiteX2" fmla="*/ 1199931 w 1795517"/>
              <a:gd name="connsiteY2" fmla="*/ 2268482 h 3424620"/>
              <a:gd name="connsiteX3" fmla="*/ 1795517 w 1795517"/>
              <a:gd name="connsiteY3" fmla="*/ 3424620 h 342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5517" h="3424620">
                <a:moveTo>
                  <a:pt x="0" y="0"/>
                </a:moveTo>
                <a:cubicBezTo>
                  <a:pt x="202178" y="218235"/>
                  <a:pt x="404356" y="436471"/>
                  <a:pt x="604344" y="814551"/>
                </a:cubicBezTo>
                <a:cubicBezTo>
                  <a:pt x="804332" y="1192631"/>
                  <a:pt x="1001402" y="1833471"/>
                  <a:pt x="1199931" y="2268482"/>
                </a:cubicBezTo>
                <a:cubicBezTo>
                  <a:pt x="1398460" y="2703493"/>
                  <a:pt x="1795517" y="3424620"/>
                  <a:pt x="1795517" y="3424620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51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BGP Prefix Count 2011 - 2012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25" y="1483040"/>
            <a:ext cx="7490939" cy="499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321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going 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“shape” of the Internet determines the scalability of the Internet’s routing system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5999" y="3684608"/>
            <a:ext cx="5188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If the Internet “compresses” then the </a:t>
            </a:r>
            <a:r>
              <a:rPr lang="en-US" dirty="0">
                <a:latin typeface="AhnbergHand"/>
                <a:cs typeface="AhnbergHand"/>
              </a:rPr>
              <a:t>AS </a:t>
            </a:r>
            <a:r>
              <a:rPr lang="en-US" dirty="0" smtClean="0">
                <a:latin typeface="AhnbergHand"/>
                <a:cs typeface="AhnbergHand"/>
              </a:rPr>
              <a:t>paths length remain steady. This means that </a:t>
            </a:r>
            <a:r>
              <a:rPr lang="en-US" dirty="0">
                <a:latin typeface="AhnbergHand"/>
                <a:cs typeface="AhnbergHand"/>
              </a:rPr>
              <a:t>a distance vector algorithm will </a:t>
            </a:r>
            <a:r>
              <a:rPr lang="en-US" dirty="0" smtClean="0">
                <a:latin typeface="AhnbergHand"/>
                <a:cs typeface="AhnbergHand"/>
              </a:rPr>
              <a:t>behave consistently over time. This compression is achieved by “clustering” of new entrants around existing AS’s, increasing the connectivity density of the larger AS’s</a:t>
            </a:r>
            <a:endParaRPr lang="en-US" dirty="0">
              <a:latin typeface="AhnbergHand"/>
              <a:cs typeface="AhnbergHand"/>
            </a:endParaRPr>
          </a:p>
        </p:txBody>
      </p:sp>
      <p:pic>
        <p:nvPicPr>
          <p:cNvPr id="6" name="Picture 5" descr="Screen Shot 2012-08-16 at 6.28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520" y="2676293"/>
            <a:ext cx="2090854" cy="418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87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Shape of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cs typeface="AhnbergHand"/>
              </a:rPr>
              <a:t>The Internet’s carriage transit environment is becoming less diverse as the transit tiers are being compressed – AS connectivity is becoming denser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062" y="3384200"/>
            <a:ext cx="5205964" cy="3260725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3528889" y="4329797"/>
            <a:ext cx="4730758" cy="1304054"/>
          </a:xfrm>
          <a:custGeom>
            <a:avLst/>
            <a:gdLst>
              <a:gd name="connsiteX0" fmla="*/ 0 w 4730758"/>
              <a:gd name="connsiteY0" fmla="*/ 1304054 h 1304054"/>
              <a:gd name="connsiteX1" fmla="*/ 954676 w 4730758"/>
              <a:gd name="connsiteY1" fmla="*/ 1227345 h 1304054"/>
              <a:gd name="connsiteX2" fmla="*/ 1815588 w 4730758"/>
              <a:gd name="connsiteY2" fmla="*/ 980171 h 1304054"/>
              <a:gd name="connsiteX3" fmla="*/ 2770264 w 4730758"/>
              <a:gd name="connsiteY3" fmla="*/ 605149 h 1304054"/>
              <a:gd name="connsiteX4" fmla="*/ 3315792 w 4730758"/>
              <a:gd name="connsiteY4" fmla="*/ 443208 h 1304054"/>
              <a:gd name="connsiteX5" fmla="*/ 4730758 w 4730758"/>
              <a:gd name="connsiteY5" fmla="*/ 0 h 130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0758" h="1304054">
                <a:moveTo>
                  <a:pt x="0" y="1304054"/>
                </a:moveTo>
                <a:cubicBezTo>
                  <a:pt x="326039" y="1292689"/>
                  <a:pt x="652078" y="1281325"/>
                  <a:pt x="954676" y="1227345"/>
                </a:cubicBezTo>
                <a:cubicBezTo>
                  <a:pt x="1257274" y="1173365"/>
                  <a:pt x="1512990" y="1083870"/>
                  <a:pt x="1815588" y="980171"/>
                </a:cubicBezTo>
                <a:cubicBezTo>
                  <a:pt x="2118186" y="876472"/>
                  <a:pt x="2520230" y="694643"/>
                  <a:pt x="2770264" y="605149"/>
                </a:cubicBezTo>
                <a:cubicBezTo>
                  <a:pt x="3020298" y="515655"/>
                  <a:pt x="3315792" y="443208"/>
                  <a:pt x="3315792" y="443208"/>
                </a:cubicBezTo>
                <a:lnTo>
                  <a:pt x="4730758" y="0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7504" y="4221088"/>
            <a:ext cx="14547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</a:t>
            </a:r>
          </a:p>
          <a:p>
            <a:r>
              <a:rPr lang="en-US" dirty="0" smtClean="0"/>
              <a:t>AS </a:t>
            </a:r>
          </a:p>
          <a:p>
            <a:r>
              <a:rPr lang="en-US" dirty="0" smtClean="0"/>
              <a:t>Connectivity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079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8-16 at 7.06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534" y="2292748"/>
            <a:ext cx="6056809" cy="4565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Shape of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614513" cy="16897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cs typeface="AhnbergHand"/>
              </a:rPr>
              <a:t>AS’s are no longer all the same  - they are now specialized into distinct roles</a:t>
            </a:r>
            <a:endParaRPr lang="en-US" sz="2800" dirty="0"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0517532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8-16 at 7.03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08" y="2250131"/>
            <a:ext cx="6307391" cy="4269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Shape of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1"/>
            <a:ext cx="4333225" cy="16897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cs typeface="AhnbergHand"/>
              </a:rPr>
              <a:t>This AS specialization mirrors the underlying segmentation of the market into distinct activity sectors, each of which is trying to maximize efficiency through economies of scale</a:t>
            </a:r>
            <a:endParaRPr lang="en-US" sz="2400" dirty="0"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8308897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14350" y="571501"/>
            <a:ext cx="3111500" cy="96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latin typeface="AhnbergHand"/>
                <a:cs typeface="AhnbergHand"/>
              </a:rPr>
              <a:t>Thank You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524000"/>
            <a:ext cx="5080000" cy="381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9207" y="4967999"/>
            <a:ext cx="3111500" cy="965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hnbergHand"/>
                <a:cs typeface="AhnbergHand"/>
              </a:rPr>
              <a:t>Questions?</a:t>
            </a:r>
            <a:endParaRPr lang="en-US" dirty="0">
              <a:latin typeface="AhnbergHand"/>
              <a:cs typeface="AhnbergHan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58" y="6208037"/>
            <a:ext cx="2540000" cy="622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4361" y="6406745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labs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8503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BGP Prefix Count 2011 - 2012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25" y="1483040"/>
            <a:ext cx="7490939" cy="49939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680" y="3717032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APNIC IPv4 </a:t>
            </a:r>
            <a:r>
              <a:rPr lang="en-US" dirty="0" err="1" smtClean="0">
                <a:latin typeface="AhnbergHand"/>
                <a:cs typeface="AhnbergHand"/>
              </a:rPr>
              <a:t>runout</a:t>
            </a:r>
            <a:endParaRPr lang="en-US" dirty="0">
              <a:latin typeface="AhnbergHand"/>
              <a:cs typeface="AhnbergHand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786421" y="4149080"/>
            <a:ext cx="129395" cy="932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414965" y="2267177"/>
            <a:ext cx="5532003" cy="39803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161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BGP Prefix Count 2011 - 2012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25" y="1483040"/>
            <a:ext cx="7490939" cy="499395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322129" y="1852867"/>
            <a:ext cx="6984668" cy="43946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52838" y="2914134"/>
            <a:ext cx="3360886" cy="55399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Is this growth now linear?</a:t>
            </a:r>
          </a:p>
          <a:p>
            <a:r>
              <a:rPr lang="en-US" sz="1100" dirty="0" smtClean="0">
                <a:latin typeface="AhnbergHand"/>
                <a:cs typeface="AhnbergHand"/>
              </a:rPr>
              <a:t>(5K prefixes per month)</a:t>
            </a:r>
            <a:endParaRPr lang="en-US" sz="1100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210689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Routed Address Span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1780" y="1254662"/>
            <a:ext cx="1260324" cy="50227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913" y="1335704"/>
            <a:ext cx="7149410" cy="476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1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Routed Address Span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1780" y="1254662"/>
            <a:ext cx="1260324" cy="50227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913" y="1335704"/>
            <a:ext cx="7149410" cy="47662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9927" y="2040112"/>
            <a:ext cx="3689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/8 advertisements (by RIRs)</a:t>
            </a:r>
            <a:endParaRPr lang="en-US" dirty="0">
              <a:latin typeface="AhnbergHand"/>
              <a:cs typeface="AhnbergHand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743245" y="2409444"/>
            <a:ext cx="1370022" cy="19579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340513" y="2409444"/>
            <a:ext cx="772752" cy="17134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113266" y="2409444"/>
            <a:ext cx="139986" cy="7611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36529" y="4922826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APNIC IPv4 </a:t>
            </a:r>
            <a:r>
              <a:rPr lang="en-US" dirty="0" err="1" smtClean="0">
                <a:latin typeface="AhnbergHand"/>
                <a:cs typeface="AhnbergHand"/>
              </a:rPr>
              <a:t>runout</a:t>
            </a:r>
            <a:endParaRPr lang="en-US" dirty="0">
              <a:latin typeface="AhnbergHand"/>
              <a:cs typeface="AhnbergHand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702072" y="4491740"/>
            <a:ext cx="929104" cy="3664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403648" y="1844824"/>
            <a:ext cx="3528392" cy="41764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628274"/>
      </p:ext>
    </p:extLst>
  </p:cSld>
  <p:clrMapOvr>
    <a:masterClrMapping/>
  </p:clrMapOvr>
</p:sld>
</file>

<file path=ppt/theme/theme1.xml><?xml version="1.0" encoding="utf-8"?>
<a:theme xmlns:a="http://schemas.openxmlformats.org/drawingml/2006/main" name="APNIC33PowerPointTemplateFinal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APNIC33PowerPointTemplateFinal.potx</Template>
  <TotalTime>470</TotalTime>
  <Words>1345</Words>
  <Application>Microsoft Macintosh PowerPoint</Application>
  <PresentationFormat>On-screen Show (4:3)</PresentationFormat>
  <Paragraphs>256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APNIC33PowerPointTemplateFinal</vt:lpstr>
      <vt:lpstr>A Progress Report on BGP</vt:lpstr>
      <vt:lpstr>Agenda</vt:lpstr>
      <vt:lpstr>The Big Picture of the v4 Routing Table</vt:lpstr>
      <vt:lpstr>The Big Picture of the v4 Routing Table</vt:lpstr>
      <vt:lpstr>IPv4 BGP Prefix Count 2011 - 2012</vt:lpstr>
      <vt:lpstr>IPv4 BGP Prefix Count 2011 - 2012</vt:lpstr>
      <vt:lpstr>IPv4 BGP Prefix Count 2011 - 2012</vt:lpstr>
      <vt:lpstr>IPv4 Routed Address Span</vt:lpstr>
      <vt:lpstr>IPv4 Routed Address Span</vt:lpstr>
      <vt:lpstr>IPv4 Routed AS Count</vt:lpstr>
      <vt:lpstr>IPv4 2012 BGP Vital Statistics</vt:lpstr>
      <vt:lpstr>IPv4 in 2011</vt:lpstr>
      <vt:lpstr>IPv6 BGP Prefix Count</vt:lpstr>
      <vt:lpstr>IPv6 BGP Prefix Count</vt:lpstr>
      <vt:lpstr>IPv6 Routed Address Span</vt:lpstr>
      <vt:lpstr>IPv6 Routed AS Count</vt:lpstr>
      <vt:lpstr>IPv6 2011 BGP Vital Statistics</vt:lpstr>
      <vt:lpstr>IPv6 in 2010 - 2011</vt:lpstr>
      <vt:lpstr>Projections</vt:lpstr>
      <vt:lpstr>BGP Size Projections</vt:lpstr>
      <vt:lpstr>IPv4 Table Size</vt:lpstr>
      <vt:lpstr>Daily Growth Rates</vt:lpstr>
      <vt:lpstr>Table Growth Model</vt:lpstr>
      <vt:lpstr>IPv4 Table Projection</vt:lpstr>
      <vt:lpstr>IPv4 BGP Table Size predictions</vt:lpstr>
      <vt:lpstr>IPv6 Table Size</vt:lpstr>
      <vt:lpstr>Daily Growth Rates</vt:lpstr>
      <vt:lpstr>IPv6 Table Projection</vt:lpstr>
      <vt:lpstr>IPv6 BGP Table Size predictions</vt:lpstr>
      <vt:lpstr>Up and to the Right</vt:lpstr>
      <vt:lpstr>Moore’s Law</vt:lpstr>
      <vt:lpstr>PowerPoint Presentation</vt:lpstr>
      <vt:lpstr>PowerPoint Presentation</vt:lpstr>
      <vt:lpstr>IPv6 Projections and Moore’s Law</vt:lpstr>
      <vt:lpstr>eBGP Table Growth</vt:lpstr>
      <vt:lpstr>NATTing the Net</vt:lpstr>
      <vt:lpstr>Aggregation</vt:lpstr>
      <vt:lpstr>Who is doing this the most?</vt:lpstr>
      <vt:lpstr>More specifics in the Routing Table</vt:lpstr>
      <vt:lpstr>Does everyone see this?</vt:lpstr>
      <vt:lpstr>How much address space is announced by more specifics?</vt:lpstr>
      <vt:lpstr>Are We Getting Any Better?</vt:lpstr>
      <vt:lpstr>Yes ... and No</vt:lpstr>
      <vt:lpstr>Is Routing still Scaling?</vt:lpstr>
      <vt:lpstr>Instability Events per day</vt:lpstr>
      <vt:lpstr>Convergence is improving!</vt:lpstr>
      <vt:lpstr>Convergence is improving!</vt:lpstr>
      <vt:lpstr>What is going on?</vt:lpstr>
      <vt:lpstr>What is going on?</vt:lpstr>
      <vt:lpstr>What is going on?</vt:lpstr>
      <vt:lpstr>The Shape of the Internet</vt:lpstr>
      <vt:lpstr>The Shape of the Internet</vt:lpstr>
      <vt:lpstr>The Shape of the Internet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APNIC PowerPoint Template</dc:title>
  <dc:creator>Rebekah</dc:creator>
  <cp:lastModifiedBy>Geoff Huston</cp:lastModifiedBy>
  <cp:revision>46</cp:revision>
  <dcterms:created xsi:type="dcterms:W3CDTF">2011-12-06T02:23:30Z</dcterms:created>
  <dcterms:modified xsi:type="dcterms:W3CDTF">2012-08-29T21:58:38Z</dcterms:modified>
</cp:coreProperties>
</file>