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30" autoAdjust="0"/>
  </p:normalViewPr>
  <p:slideViewPr>
    <p:cSldViewPr>
      <p:cViewPr>
        <p:scale>
          <a:sx n="134" d="100"/>
          <a:sy n="134" d="100"/>
        </p:scale>
        <p:origin x="2728" y="1416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E606-A10F-224D-985D-2B96CE18CE37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8AA6-3752-434A-BDF7-58C9E8FDA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4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pPr/>
              <a:t>29/9/16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" y="781"/>
            <a:ext cx="9159925" cy="6908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5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" y="763"/>
            <a:ext cx="9159973" cy="690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5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411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61998" cy="6909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08912" cy="72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258888" y="2420888"/>
            <a:ext cx="6985520" cy="2520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4" name="Picture 3" descr="APNIC-Dhaka_42_Powerpoint full screen slide 01_16x9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65"/>
            <a:ext cx="9144000" cy="51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small graphic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" y="762"/>
            <a:ext cx="9159973" cy="690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08912" cy="72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258888" y="2420888"/>
            <a:ext cx="6985520" cy="25202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2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000"/>
            <a:ext cx="9180000" cy="3029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0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  <p:sldLayoutId id="2147483676" r:id="rId3"/>
    <p:sldLayoutId id="2147483677" r:id="rId4"/>
    <p:sldLayoutId id="2147483667" r:id="rId5"/>
    <p:sldLayoutId id="2147483668" r:id="rId6"/>
    <p:sldLayoutId id="2147483672" r:id="rId7"/>
    <p:sldLayoutId id="2147483674" r:id="rId8"/>
    <p:sldLayoutId id="214748367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RPKI Trust Anchor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Geoff Huston</a:t>
            </a:r>
          </a:p>
          <a:p>
            <a:r>
              <a:rPr lang="en-US" dirty="0" smtClean="0"/>
              <a:t>APNIC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interim TA models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5269" y="1790384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APNIC</a:t>
            </a:r>
          </a:p>
          <a:p>
            <a:pPr algn="ctr"/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All resources in</a:t>
            </a:r>
          </a:p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APNIC’s registry</a:t>
            </a:r>
            <a:endParaRPr lang="en-US" sz="1200" dirty="0" smtClean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491881" y="1575106"/>
            <a:ext cx="1872208" cy="1145971"/>
          </a:xfrm>
          <a:custGeom>
            <a:avLst/>
            <a:gdLst>
              <a:gd name="connsiteX0" fmla="*/ 40047 w 1403975"/>
              <a:gd name="connsiteY0" fmla="*/ 180275 h 1145971"/>
              <a:gd name="connsiteX1" fmla="*/ 26698 w 1403975"/>
              <a:gd name="connsiteY1" fmla="*/ 780976 h 1145971"/>
              <a:gd name="connsiteX2" fmla="*/ 53396 w 1403975"/>
              <a:gd name="connsiteY2" fmla="*/ 1041279 h 1145971"/>
              <a:gd name="connsiteX3" fmla="*/ 86768 w 1403975"/>
              <a:gd name="connsiteY3" fmla="*/ 1101349 h 1145971"/>
              <a:gd name="connsiteX4" fmla="*/ 206908 w 1403975"/>
              <a:gd name="connsiteY4" fmla="*/ 1114698 h 1145971"/>
              <a:gd name="connsiteX5" fmla="*/ 1288170 w 1403975"/>
              <a:gd name="connsiteY5" fmla="*/ 1101349 h 1145971"/>
              <a:gd name="connsiteX6" fmla="*/ 1374937 w 1403975"/>
              <a:gd name="connsiteY6" fmla="*/ 1061303 h 1145971"/>
              <a:gd name="connsiteX7" fmla="*/ 1301518 w 1403975"/>
              <a:gd name="connsiteY7" fmla="*/ 86833 h 1145971"/>
              <a:gd name="connsiteX8" fmla="*/ 1121308 w 1403975"/>
              <a:gd name="connsiteY8" fmla="*/ 46786 h 1145971"/>
              <a:gd name="connsiteX9" fmla="*/ 0 w 1403975"/>
              <a:gd name="connsiteY9" fmla="*/ 80158 h 114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3975" h="1145971">
                <a:moveTo>
                  <a:pt x="40047" y="180275"/>
                </a:moveTo>
                <a:cubicBezTo>
                  <a:pt x="32260" y="408875"/>
                  <a:pt x="24473" y="637475"/>
                  <a:pt x="26698" y="780976"/>
                </a:cubicBezTo>
                <a:cubicBezTo>
                  <a:pt x="28923" y="924477"/>
                  <a:pt x="43384" y="987884"/>
                  <a:pt x="53396" y="1041279"/>
                </a:cubicBezTo>
                <a:cubicBezTo>
                  <a:pt x="63408" y="1094674"/>
                  <a:pt x="61183" y="1089113"/>
                  <a:pt x="86768" y="1101349"/>
                </a:cubicBezTo>
                <a:cubicBezTo>
                  <a:pt x="112353" y="1113585"/>
                  <a:pt x="6674" y="1114698"/>
                  <a:pt x="206908" y="1114698"/>
                </a:cubicBezTo>
                <a:cubicBezTo>
                  <a:pt x="407142" y="1114698"/>
                  <a:pt x="1093499" y="1110248"/>
                  <a:pt x="1288170" y="1101349"/>
                </a:cubicBezTo>
                <a:cubicBezTo>
                  <a:pt x="1482841" y="1092450"/>
                  <a:pt x="1372712" y="1230389"/>
                  <a:pt x="1374937" y="1061303"/>
                </a:cubicBezTo>
                <a:cubicBezTo>
                  <a:pt x="1377162" y="892217"/>
                  <a:pt x="1343790" y="255919"/>
                  <a:pt x="1301518" y="86833"/>
                </a:cubicBezTo>
                <a:cubicBezTo>
                  <a:pt x="1259247" y="-82253"/>
                  <a:pt x="1338228" y="47898"/>
                  <a:pt x="1121308" y="46786"/>
                </a:cubicBezTo>
                <a:cubicBezTo>
                  <a:pt x="904388" y="45674"/>
                  <a:pt x="0" y="80158"/>
                  <a:pt x="0" y="801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9990" y="3795335"/>
            <a:ext cx="5692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much simpler model, and is the one used by other RIRs as an interim per-RIR </a:t>
            </a:r>
            <a:r>
              <a:rPr lang="en-US" dirty="0" smtClean="0"/>
              <a:t>TA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this is some distance from the requirements to support a single IANA TA in the </a:t>
            </a:r>
            <a:r>
              <a:rPr lang="en-US" dirty="0" smtClean="0"/>
              <a:t>future</a:t>
            </a:r>
          </a:p>
          <a:p>
            <a:endParaRPr lang="en-US" dirty="0"/>
          </a:p>
          <a:p>
            <a:r>
              <a:rPr lang="en-US" dirty="0" smtClean="0"/>
              <a:t>So the amount of work and user impact to transform from this self-signed TA cert structure to a single IANA TA would be far larger</a:t>
            </a:r>
          </a:p>
        </p:txBody>
      </p:sp>
    </p:spTree>
    <p:extLst>
      <p:ext uri="{BB962C8B-B14F-4D97-AF65-F5344CB8AC3E}">
        <p14:creationId xmlns:p14="http://schemas.microsoft.com/office/powerpoint/2010/main" val="99276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interim TA models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2439" y="1790384"/>
            <a:ext cx="1204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APNIC</a:t>
            </a:r>
          </a:p>
          <a:p>
            <a:pPr algn="ctr"/>
            <a:endParaRPr lang="en-US" sz="1200" dirty="0" smtClean="0">
              <a:latin typeface="AhnbergHand" charset="0"/>
              <a:ea typeface="AhnbergHand" charset="0"/>
              <a:cs typeface="AhnbergHand" charset="0"/>
            </a:endParaRPr>
          </a:p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0/0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All resources</a:t>
            </a:r>
          </a:p>
        </p:txBody>
      </p:sp>
      <p:sp>
        <p:nvSpPr>
          <p:cNvPr id="5" name="Freeform 4"/>
          <p:cNvSpPr/>
          <p:nvPr/>
        </p:nvSpPr>
        <p:spPr>
          <a:xfrm>
            <a:off x="3717823" y="1575106"/>
            <a:ext cx="1403975" cy="1145971"/>
          </a:xfrm>
          <a:custGeom>
            <a:avLst/>
            <a:gdLst>
              <a:gd name="connsiteX0" fmla="*/ 40047 w 1403975"/>
              <a:gd name="connsiteY0" fmla="*/ 180275 h 1145971"/>
              <a:gd name="connsiteX1" fmla="*/ 26698 w 1403975"/>
              <a:gd name="connsiteY1" fmla="*/ 780976 h 1145971"/>
              <a:gd name="connsiteX2" fmla="*/ 53396 w 1403975"/>
              <a:gd name="connsiteY2" fmla="*/ 1041279 h 1145971"/>
              <a:gd name="connsiteX3" fmla="*/ 86768 w 1403975"/>
              <a:gd name="connsiteY3" fmla="*/ 1101349 h 1145971"/>
              <a:gd name="connsiteX4" fmla="*/ 206908 w 1403975"/>
              <a:gd name="connsiteY4" fmla="*/ 1114698 h 1145971"/>
              <a:gd name="connsiteX5" fmla="*/ 1288170 w 1403975"/>
              <a:gd name="connsiteY5" fmla="*/ 1101349 h 1145971"/>
              <a:gd name="connsiteX6" fmla="*/ 1374937 w 1403975"/>
              <a:gd name="connsiteY6" fmla="*/ 1061303 h 1145971"/>
              <a:gd name="connsiteX7" fmla="*/ 1301518 w 1403975"/>
              <a:gd name="connsiteY7" fmla="*/ 86833 h 1145971"/>
              <a:gd name="connsiteX8" fmla="*/ 1121308 w 1403975"/>
              <a:gd name="connsiteY8" fmla="*/ 46786 h 1145971"/>
              <a:gd name="connsiteX9" fmla="*/ 0 w 1403975"/>
              <a:gd name="connsiteY9" fmla="*/ 80158 h 114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3975" h="1145971">
                <a:moveTo>
                  <a:pt x="40047" y="180275"/>
                </a:moveTo>
                <a:cubicBezTo>
                  <a:pt x="32260" y="408875"/>
                  <a:pt x="24473" y="637475"/>
                  <a:pt x="26698" y="780976"/>
                </a:cubicBezTo>
                <a:cubicBezTo>
                  <a:pt x="28923" y="924477"/>
                  <a:pt x="43384" y="987884"/>
                  <a:pt x="53396" y="1041279"/>
                </a:cubicBezTo>
                <a:cubicBezTo>
                  <a:pt x="63408" y="1094674"/>
                  <a:pt x="61183" y="1089113"/>
                  <a:pt x="86768" y="1101349"/>
                </a:cubicBezTo>
                <a:cubicBezTo>
                  <a:pt x="112353" y="1113585"/>
                  <a:pt x="6674" y="1114698"/>
                  <a:pt x="206908" y="1114698"/>
                </a:cubicBezTo>
                <a:cubicBezTo>
                  <a:pt x="407142" y="1114698"/>
                  <a:pt x="1093499" y="1110248"/>
                  <a:pt x="1288170" y="1101349"/>
                </a:cubicBezTo>
                <a:cubicBezTo>
                  <a:pt x="1482841" y="1092450"/>
                  <a:pt x="1372712" y="1230389"/>
                  <a:pt x="1374937" y="1061303"/>
                </a:cubicBezTo>
                <a:cubicBezTo>
                  <a:pt x="1377162" y="892217"/>
                  <a:pt x="1343790" y="255919"/>
                  <a:pt x="1301518" y="86833"/>
                </a:cubicBezTo>
                <a:cubicBezTo>
                  <a:pt x="1259247" y="-82253"/>
                  <a:pt x="1338228" y="47898"/>
                  <a:pt x="1121308" y="46786"/>
                </a:cubicBezTo>
                <a:cubicBezTo>
                  <a:pt x="904388" y="45674"/>
                  <a:pt x="0" y="80158"/>
                  <a:pt x="0" y="801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9990" y="3795335"/>
            <a:ext cx="63404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simplifies the TA structure further, as no changes</a:t>
            </a:r>
            <a:r>
              <a:rPr lang="en-US" dirty="0"/>
              <a:t> </a:t>
            </a:r>
            <a:r>
              <a:rPr lang="en-US" dirty="0" smtClean="0"/>
              <a:t>are required to the TA in the </a:t>
            </a:r>
            <a:r>
              <a:rPr lang="en-US" dirty="0" smtClean="0"/>
              <a:t>event of </a:t>
            </a:r>
            <a:r>
              <a:rPr lang="en-US" dirty="0" smtClean="0"/>
              <a:t>resource </a:t>
            </a:r>
            <a:r>
              <a:rPr lang="en-US" dirty="0" smtClean="0"/>
              <a:t>movement. The published per RIR TA is essentially static so off-line (or even one-shot use) keys can be used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However it does not reflect APNIC’s current resource holdings in the TA certificate</a:t>
            </a:r>
          </a:p>
        </p:txBody>
      </p:sp>
    </p:spTree>
    <p:extLst>
      <p:ext uri="{BB962C8B-B14F-4D97-AF65-F5344CB8AC3E}">
        <p14:creationId xmlns:p14="http://schemas.microsoft.com/office/powerpoint/2010/main" val="152237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765300"/>
            <a:ext cx="7493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5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863917"/>
            <a:ext cx="6480294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Comments?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4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7" y="-1"/>
            <a:ext cx="9329742" cy="701834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kern="0" smtClean="0"/>
              <a:pPr/>
              <a:t>14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1461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Keys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960437" y="3257087"/>
            <a:ext cx="267769" cy="186931"/>
          </a:xfrm>
          <a:custGeom>
            <a:avLst/>
            <a:gdLst>
              <a:gd name="connsiteX0" fmla="*/ 120824 w 267769"/>
              <a:gd name="connsiteY0" fmla="*/ 180256 h 186931"/>
              <a:gd name="connsiteX1" fmla="*/ 267662 w 267769"/>
              <a:gd name="connsiteY1" fmla="*/ 106837 h 186931"/>
              <a:gd name="connsiteX2" fmla="*/ 100801 w 267769"/>
              <a:gd name="connsiteY2" fmla="*/ 46 h 186931"/>
              <a:gd name="connsiteX3" fmla="*/ 684 w 267769"/>
              <a:gd name="connsiteY3" fmla="*/ 120186 h 186931"/>
              <a:gd name="connsiteX4" fmla="*/ 54080 w 267769"/>
              <a:gd name="connsiteY4" fmla="*/ 186931 h 18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69" h="186931">
                <a:moveTo>
                  <a:pt x="120824" y="180256"/>
                </a:moveTo>
                <a:cubicBezTo>
                  <a:pt x="195911" y="158564"/>
                  <a:pt x="270999" y="136872"/>
                  <a:pt x="267662" y="106837"/>
                </a:cubicBezTo>
                <a:cubicBezTo>
                  <a:pt x="264325" y="76802"/>
                  <a:pt x="145297" y="-2179"/>
                  <a:pt x="100801" y="46"/>
                </a:cubicBezTo>
                <a:cubicBezTo>
                  <a:pt x="56305" y="2271"/>
                  <a:pt x="8471" y="89039"/>
                  <a:pt x="684" y="120186"/>
                </a:cubicBezTo>
                <a:cubicBezTo>
                  <a:pt x="-7103" y="151333"/>
                  <a:pt x="54080" y="186931"/>
                  <a:pt x="54080" y="1869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954447" y="3464041"/>
            <a:ext cx="110598" cy="594026"/>
          </a:xfrm>
          <a:custGeom>
            <a:avLst/>
            <a:gdLst>
              <a:gd name="connsiteX0" fmla="*/ 93442 w 110598"/>
              <a:gd name="connsiteY0" fmla="*/ 0 h 594026"/>
              <a:gd name="connsiteX1" fmla="*/ 106791 w 110598"/>
              <a:gd name="connsiteY1" fmla="*/ 373769 h 594026"/>
              <a:gd name="connsiteX2" fmla="*/ 100117 w 110598"/>
              <a:gd name="connsiteY2" fmla="*/ 380444 h 594026"/>
              <a:gd name="connsiteX3" fmla="*/ 0 w 110598"/>
              <a:gd name="connsiteY3" fmla="*/ 594026 h 59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98" h="594026">
                <a:moveTo>
                  <a:pt x="93442" y="0"/>
                </a:moveTo>
                <a:cubicBezTo>
                  <a:pt x="99560" y="155181"/>
                  <a:pt x="105679" y="310362"/>
                  <a:pt x="106791" y="373769"/>
                </a:cubicBezTo>
                <a:cubicBezTo>
                  <a:pt x="107904" y="437176"/>
                  <a:pt x="117916" y="343734"/>
                  <a:pt x="100117" y="380444"/>
                </a:cubicBezTo>
                <a:cubicBezTo>
                  <a:pt x="82318" y="417154"/>
                  <a:pt x="0" y="594026"/>
                  <a:pt x="0" y="5940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87936" y="3851159"/>
            <a:ext cx="120140" cy="180210"/>
          </a:xfrm>
          <a:custGeom>
            <a:avLst/>
            <a:gdLst>
              <a:gd name="connsiteX0" fmla="*/ 0 w 120140"/>
              <a:gd name="connsiteY0" fmla="*/ 0 h 180210"/>
              <a:gd name="connsiteX1" fmla="*/ 120140 w 120140"/>
              <a:gd name="connsiteY1" fmla="*/ 180210 h 18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140" h="180210">
                <a:moveTo>
                  <a:pt x="0" y="0"/>
                </a:moveTo>
                <a:lnTo>
                  <a:pt x="120140" y="18021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74346" y="3470715"/>
            <a:ext cx="133496" cy="186885"/>
          </a:xfrm>
          <a:custGeom>
            <a:avLst/>
            <a:gdLst>
              <a:gd name="connsiteX0" fmla="*/ 133496 w 133496"/>
              <a:gd name="connsiteY0" fmla="*/ 0 h 186885"/>
              <a:gd name="connsiteX1" fmla="*/ 7 w 133496"/>
              <a:gd name="connsiteY1" fmla="*/ 106792 h 186885"/>
              <a:gd name="connsiteX2" fmla="*/ 126822 w 133496"/>
              <a:gd name="connsiteY2" fmla="*/ 186885 h 1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96" h="186885">
                <a:moveTo>
                  <a:pt x="133496" y="0"/>
                </a:moveTo>
                <a:cubicBezTo>
                  <a:pt x="67307" y="37822"/>
                  <a:pt x="1119" y="75645"/>
                  <a:pt x="7" y="106792"/>
                </a:cubicBezTo>
                <a:cubicBezTo>
                  <a:pt x="-1105" y="137939"/>
                  <a:pt x="126822" y="186885"/>
                  <a:pt x="126822" y="1868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34657" y="3323877"/>
            <a:ext cx="215322" cy="140164"/>
          </a:xfrm>
          <a:custGeom>
            <a:avLst/>
            <a:gdLst>
              <a:gd name="connsiteX0" fmla="*/ 0 w 215322"/>
              <a:gd name="connsiteY0" fmla="*/ 140164 h 140164"/>
              <a:gd name="connsiteX1" fmla="*/ 213582 w 215322"/>
              <a:gd name="connsiteY1" fmla="*/ 106792 h 140164"/>
              <a:gd name="connsiteX2" fmla="*/ 106791 w 215322"/>
              <a:gd name="connsiteY2" fmla="*/ 0 h 14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322" h="140164">
                <a:moveTo>
                  <a:pt x="0" y="140164"/>
                </a:moveTo>
                <a:cubicBezTo>
                  <a:pt x="97892" y="135158"/>
                  <a:pt x="195784" y="130153"/>
                  <a:pt x="213582" y="106792"/>
                </a:cubicBezTo>
                <a:cubicBezTo>
                  <a:pt x="231381" y="83431"/>
                  <a:pt x="106791" y="0"/>
                  <a:pt x="10679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7911" y="2891139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?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55965" y="3023772"/>
            <a:ext cx="1113845" cy="957464"/>
          </a:xfrm>
          <a:custGeom>
            <a:avLst/>
            <a:gdLst>
              <a:gd name="connsiteX0" fmla="*/ 0 w 1113845"/>
              <a:gd name="connsiteY0" fmla="*/ 794015 h 957464"/>
              <a:gd name="connsiteX1" fmla="*/ 333723 w 1113845"/>
              <a:gd name="connsiteY1" fmla="*/ 73174 h 957464"/>
              <a:gd name="connsiteX2" fmla="*/ 407142 w 1113845"/>
              <a:gd name="connsiteY2" fmla="*/ 19778 h 957464"/>
              <a:gd name="connsiteX3" fmla="*/ 1041215 w 1113845"/>
              <a:gd name="connsiteY3" fmla="*/ 33127 h 957464"/>
              <a:gd name="connsiteX4" fmla="*/ 1067912 w 1113845"/>
              <a:gd name="connsiteY4" fmla="*/ 79848 h 957464"/>
              <a:gd name="connsiteX5" fmla="*/ 754213 w 1113845"/>
              <a:gd name="connsiteY5" fmla="*/ 874108 h 957464"/>
              <a:gd name="connsiteX6" fmla="*/ 694143 w 1113845"/>
              <a:gd name="connsiteY6" fmla="*/ 934178 h 957464"/>
              <a:gd name="connsiteX7" fmla="*/ 20023 w 1113845"/>
              <a:gd name="connsiteY7" fmla="*/ 880783 h 9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845" h="957464">
                <a:moveTo>
                  <a:pt x="0" y="794015"/>
                </a:moveTo>
                <a:cubicBezTo>
                  <a:pt x="132933" y="498114"/>
                  <a:pt x="265866" y="202213"/>
                  <a:pt x="333723" y="73174"/>
                </a:cubicBezTo>
                <a:cubicBezTo>
                  <a:pt x="401580" y="-55865"/>
                  <a:pt x="289227" y="26452"/>
                  <a:pt x="407142" y="19778"/>
                </a:cubicBezTo>
                <a:cubicBezTo>
                  <a:pt x="525057" y="13104"/>
                  <a:pt x="931087" y="23115"/>
                  <a:pt x="1041215" y="33127"/>
                </a:cubicBezTo>
                <a:cubicBezTo>
                  <a:pt x="1151343" y="43139"/>
                  <a:pt x="1115746" y="-60316"/>
                  <a:pt x="1067912" y="79848"/>
                </a:cubicBezTo>
                <a:cubicBezTo>
                  <a:pt x="1020078" y="220012"/>
                  <a:pt x="816508" y="731720"/>
                  <a:pt x="754213" y="874108"/>
                </a:cubicBezTo>
                <a:cubicBezTo>
                  <a:pt x="691918" y="1016496"/>
                  <a:pt x="816508" y="933066"/>
                  <a:pt x="694143" y="934178"/>
                </a:cubicBezTo>
                <a:cubicBezTo>
                  <a:pt x="571778" y="935291"/>
                  <a:pt x="20023" y="880783"/>
                  <a:pt x="20023" y="8807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62458" y="3663817"/>
            <a:ext cx="200608" cy="168015"/>
          </a:xfrm>
          <a:custGeom>
            <a:avLst/>
            <a:gdLst>
              <a:gd name="connsiteX0" fmla="*/ 127113 w 200608"/>
              <a:gd name="connsiteY0" fmla="*/ 53853 h 168015"/>
              <a:gd name="connsiteX1" fmla="*/ 26996 w 200608"/>
              <a:gd name="connsiteY1" fmla="*/ 457 h 168015"/>
              <a:gd name="connsiteX2" fmla="*/ 47019 w 200608"/>
              <a:gd name="connsiteY2" fmla="*/ 87225 h 168015"/>
              <a:gd name="connsiteX3" fmla="*/ 298 w 200608"/>
              <a:gd name="connsiteY3" fmla="*/ 167319 h 168015"/>
              <a:gd name="connsiteX4" fmla="*/ 73717 w 200608"/>
              <a:gd name="connsiteY4" fmla="*/ 127272 h 168015"/>
              <a:gd name="connsiteX5" fmla="*/ 140462 w 200608"/>
              <a:gd name="connsiteY5" fmla="*/ 147295 h 168015"/>
              <a:gd name="connsiteX6" fmla="*/ 127113 w 200608"/>
              <a:gd name="connsiteY6" fmla="*/ 113923 h 168015"/>
              <a:gd name="connsiteX7" fmla="*/ 200532 w 200608"/>
              <a:gd name="connsiteY7" fmla="*/ 73876 h 168015"/>
              <a:gd name="connsiteX8" fmla="*/ 127113 w 200608"/>
              <a:gd name="connsiteY8" fmla="*/ 53853 h 16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08" h="168015">
                <a:moveTo>
                  <a:pt x="127113" y="53853"/>
                </a:moveTo>
                <a:cubicBezTo>
                  <a:pt x="98190" y="41617"/>
                  <a:pt x="40345" y="-5105"/>
                  <a:pt x="26996" y="457"/>
                </a:cubicBezTo>
                <a:cubicBezTo>
                  <a:pt x="13647" y="6019"/>
                  <a:pt x="51469" y="59415"/>
                  <a:pt x="47019" y="87225"/>
                </a:cubicBezTo>
                <a:cubicBezTo>
                  <a:pt x="42569" y="115035"/>
                  <a:pt x="-4152" y="160645"/>
                  <a:pt x="298" y="167319"/>
                </a:cubicBezTo>
                <a:cubicBezTo>
                  <a:pt x="4748" y="173993"/>
                  <a:pt x="50356" y="130609"/>
                  <a:pt x="73717" y="127272"/>
                </a:cubicBezTo>
                <a:cubicBezTo>
                  <a:pt x="97078" y="123935"/>
                  <a:pt x="131563" y="149520"/>
                  <a:pt x="140462" y="147295"/>
                </a:cubicBezTo>
                <a:cubicBezTo>
                  <a:pt x="149361" y="145070"/>
                  <a:pt x="117101" y="126159"/>
                  <a:pt x="127113" y="113923"/>
                </a:cubicBezTo>
                <a:cubicBezTo>
                  <a:pt x="137125" y="101687"/>
                  <a:pt x="198307" y="87225"/>
                  <a:pt x="200532" y="73876"/>
                </a:cubicBezTo>
                <a:cubicBezTo>
                  <a:pt x="202757" y="60527"/>
                  <a:pt x="156036" y="66089"/>
                  <a:pt x="127113" y="538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429254">
            <a:off x="2330759" y="3522329"/>
            <a:ext cx="85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smtClean="0">
                <a:latin typeface="AhnbergHand" charset="0"/>
                <a:ea typeface="AhnbergHand" charset="0"/>
                <a:cs typeface="AhnbergHand" charset="0"/>
              </a:rPr>
              <a:t>Signed by foo!</a:t>
            </a:r>
            <a:endParaRPr lang="en-US" sz="90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0878" y="2322617"/>
            <a:ext cx="5281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can you “trust” a digital signature?</a:t>
            </a:r>
          </a:p>
          <a:p>
            <a:endParaRPr lang="en-US" dirty="0"/>
          </a:p>
          <a:p>
            <a:r>
              <a:rPr lang="en-US" dirty="0" smtClean="0"/>
              <a:t>What if you have never met the signer and </a:t>
            </a:r>
            <a:r>
              <a:rPr lang="en-US" dirty="0" smtClean="0"/>
              <a:t>have no </a:t>
            </a:r>
            <a:r>
              <a:rPr lang="en-US" dirty="0" smtClean="0"/>
              <a:t>knowledge of them or their keys?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One approach is </a:t>
            </a:r>
            <a:r>
              <a:rPr lang="en-US" dirty="0" smtClean="0"/>
              <a:t>transitive </a:t>
            </a:r>
            <a:r>
              <a:rPr lang="en-US" dirty="0" smtClean="0"/>
              <a:t>trust via a hierarchy of public key certificates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(there are other approaches, based on “web of trust” models, but lets not go there)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Infrastructure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960437" y="3257087"/>
            <a:ext cx="267769" cy="186931"/>
          </a:xfrm>
          <a:custGeom>
            <a:avLst/>
            <a:gdLst>
              <a:gd name="connsiteX0" fmla="*/ 120824 w 267769"/>
              <a:gd name="connsiteY0" fmla="*/ 180256 h 186931"/>
              <a:gd name="connsiteX1" fmla="*/ 267662 w 267769"/>
              <a:gd name="connsiteY1" fmla="*/ 106837 h 186931"/>
              <a:gd name="connsiteX2" fmla="*/ 100801 w 267769"/>
              <a:gd name="connsiteY2" fmla="*/ 46 h 186931"/>
              <a:gd name="connsiteX3" fmla="*/ 684 w 267769"/>
              <a:gd name="connsiteY3" fmla="*/ 120186 h 186931"/>
              <a:gd name="connsiteX4" fmla="*/ 54080 w 267769"/>
              <a:gd name="connsiteY4" fmla="*/ 186931 h 18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69" h="186931">
                <a:moveTo>
                  <a:pt x="120824" y="180256"/>
                </a:moveTo>
                <a:cubicBezTo>
                  <a:pt x="195911" y="158564"/>
                  <a:pt x="270999" y="136872"/>
                  <a:pt x="267662" y="106837"/>
                </a:cubicBezTo>
                <a:cubicBezTo>
                  <a:pt x="264325" y="76802"/>
                  <a:pt x="145297" y="-2179"/>
                  <a:pt x="100801" y="46"/>
                </a:cubicBezTo>
                <a:cubicBezTo>
                  <a:pt x="56305" y="2271"/>
                  <a:pt x="8471" y="89039"/>
                  <a:pt x="684" y="120186"/>
                </a:cubicBezTo>
                <a:cubicBezTo>
                  <a:pt x="-7103" y="151333"/>
                  <a:pt x="54080" y="186931"/>
                  <a:pt x="54080" y="1869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954447" y="3464041"/>
            <a:ext cx="110598" cy="594026"/>
          </a:xfrm>
          <a:custGeom>
            <a:avLst/>
            <a:gdLst>
              <a:gd name="connsiteX0" fmla="*/ 93442 w 110598"/>
              <a:gd name="connsiteY0" fmla="*/ 0 h 594026"/>
              <a:gd name="connsiteX1" fmla="*/ 106791 w 110598"/>
              <a:gd name="connsiteY1" fmla="*/ 373769 h 594026"/>
              <a:gd name="connsiteX2" fmla="*/ 100117 w 110598"/>
              <a:gd name="connsiteY2" fmla="*/ 380444 h 594026"/>
              <a:gd name="connsiteX3" fmla="*/ 0 w 110598"/>
              <a:gd name="connsiteY3" fmla="*/ 594026 h 59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98" h="594026">
                <a:moveTo>
                  <a:pt x="93442" y="0"/>
                </a:moveTo>
                <a:cubicBezTo>
                  <a:pt x="99560" y="155181"/>
                  <a:pt x="105679" y="310362"/>
                  <a:pt x="106791" y="373769"/>
                </a:cubicBezTo>
                <a:cubicBezTo>
                  <a:pt x="107904" y="437176"/>
                  <a:pt x="117916" y="343734"/>
                  <a:pt x="100117" y="380444"/>
                </a:cubicBezTo>
                <a:cubicBezTo>
                  <a:pt x="82318" y="417154"/>
                  <a:pt x="0" y="594026"/>
                  <a:pt x="0" y="5940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87936" y="3851159"/>
            <a:ext cx="120140" cy="180210"/>
          </a:xfrm>
          <a:custGeom>
            <a:avLst/>
            <a:gdLst>
              <a:gd name="connsiteX0" fmla="*/ 0 w 120140"/>
              <a:gd name="connsiteY0" fmla="*/ 0 h 180210"/>
              <a:gd name="connsiteX1" fmla="*/ 120140 w 120140"/>
              <a:gd name="connsiteY1" fmla="*/ 180210 h 18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140" h="180210">
                <a:moveTo>
                  <a:pt x="0" y="0"/>
                </a:moveTo>
                <a:lnTo>
                  <a:pt x="120140" y="18021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74346" y="3470715"/>
            <a:ext cx="133496" cy="186885"/>
          </a:xfrm>
          <a:custGeom>
            <a:avLst/>
            <a:gdLst>
              <a:gd name="connsiteX0" fmla="*/ 133496 w 133496"/>
              <a:gd name="connsiteY0" fmla="*/ 0 h 186885"/>
              <a:gd name="connsiteX1" fmla="*/ 7 w 133496"/>
              <a:gd name="connsiteY1" fmla="*/ 106792 h 186885"/>
              <a:gd name="connsiteX2" fmla="*/ 126822 w 133496"/>
              <a:gd name="connsiteY2" fmla="*/ 186885 h 1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96" h="186885">
                <a:moveTo>
                  <a:pt x="133496" y="0"/>
                </a:moveTo>
                <a:cubicBezTo>
                  <a:pt x="67307" y="37822"/>
                  <a:pt x="1119" y="75645"/>
                  <a:pt x="7" y="106792"/>
                </a:cubicBezTo>
                <a:cubicBezTo>
                  <a:pt x="-1105" y="137939"/>
                  <a:pt x="126822" y="186885"/>
                  <a:pt x="126822" y="1868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34657" y="3323877"/>
            <a:ext cx="215322" cy="140164"/>
          </a:xfrm>
          <a:custGeom>
            <a:avLst/>
            <a:gdLst>
              <a:gd name="connsiteX0" fmla="*/ 0 w 215322"/>
              <a:gd name="connsiteY0" fmla="*/ 140164 h 140164"/>
              <a:gd name="connsiteX1" fmla="*/ 213582 w 215322"/>
              <a:gd name="connsiteY1" fmla="*/ 106792 h 140164"/>
              <a:gd name="connsiteX2" fmla="*/ 106791 w 215322"/>
              <a:gd name="connsiteY2" fmla="*/ 0 h 14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322" h="140164">
                <a:moveTo>
                  <a:pt x="0" y="140164"/>
                </a:moveTo>
                <a:cubicBezTo>
                  <a:pt x="97892" y="135158"/>
                  <a:pt x="195784" y="130153"/>
                  <a:pt x="213582" y="106792"/>
                </a:cubicBezTo>
                <a:cubicBezTo>
                  <a:pt x="231381" y="83431"/>
                  <a:pt x="106791" y="0"/>
                  <a:pt x="10679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4199" y="4465186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?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93056" y="4738638"/>
            <a:ext cx="1113845" cy="957464"/>
          </a:xfrm>
          <a:custGeom>
            <a:avLst/>
            <a:gdLst>
              <a:gd name="connsiteX0" fmla="*/ 0 w 1113845"/>
              <a:gd name="connsiteY0" fmla="*/ 794015 h 957464"/>
              <a:gd name="connsiteX1" fmla="*/ 333723 w 1113845"/>
              <a:gd name="connsiteY1" fmla="*/ 73174 h 957464"/>
              <a:gd name="connsiteX2" fmla="*/ 407142 w 1113845"/>
              <a:gd name="connsiteY2" fmla="*/ 19778 h 957464"/>
              <a:gd name="connsiteX3" fmla="*/ 1041215 w 1113845"/>
              <a:gd name="connsiteY3" fmla="*/ 33127 h 957464"/>
              <a:gd name="connsiteX4" fmla="*/ 1067912 w 1113845"/>
              <a:gd name="connsiteY4" fmla="*/ 79848 h 957464"/>
              <a:gd name="connsiteX5" fmla="*/ 754213 w 1113845"/>
              <a:gd name="connsiteY5" fmla="*/ 874108 h 957464"/>
              <a:gd name="connsiteX6" fmla="*/ 694143 w 1113845"/>
              <a:gd name="connsiteY6" fmla="*/ 934178 h 957464"/>
              <a:gd name="connsiteX7" fmla="*/ 20023 w 1113845"/>
              <a:gd name="connsiteY7" fmla="*/ 880783 h 9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845" h="957464">
                <a:moveTo>
                  <a:pt x="0" y="794015"/>
                </a:moveTo>
                <a:cubicBezTo>
                  <a:pt x="132933" y="498114"/>
                  <a:pt x="265866" y="202213"/>
                  <a:pt x="333723" y="73174"/>
                </a:cubicBezTo>
                <a:cubicBezTo>
                  <a:pt x="401580" y="-55865"/>
                  <a:pt x="289227" y="26452"/>
                  <a:pt x="407142" y="19778"/>
                </a:cubicBezTo>
                <a:cubicBezTo>
                  <a:pt x="525057" y="13104"/>
                  <a:pt x="931087" y="23115"/>
                  <a:pt x="1041215" y="33127"/>
                </a:cubicBezTo>
                <a:cubicBezTo>
                  <a:pt x="1151343" y="43139"/>
                  <a:pt x="1115746" y="-60316"/>
                  <a:pt x="1067912" y="79848"/>
                </a:cubicBezTo>
                <a:cubicBezTo>
                  <a:pt x="1020078" y="220012"/>
                  <a:pt x="816508" y="731720"/>
                  <a:pt x="754213" y="874108"/>
                </a:cubicBezTo>
                <a:cubicBezTo>
                  <a:pt x="691918" y="1016496"/>
                  <a:pt x="816508" y="933066"/>
                  <a:pt x="694143" y="934178"/>
                </a:cubicBezTo>
                <a:cubicBezTo>
                  <a:pt x="571778" y="935291"/>
                  <a:pt x="20023" y="880783"/>
                  <a:pt x="20023" y="8807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99549" y="5378683"/>
            <a:ext cx="200608" cy="168015"/>
          </a:xfrm>
          <a:custGeom>
            <a:avLst/>
            <a:gdLst>
              <a:gd name="connsiteX0" fmla="*/ 127113 w 200608"/>
              <a:gd name="connsiteY0" fmla="*/ 53853 h 168015"/>
              <a:gd name="connsiteX1" fmla="*/ 26996 w 200608"/>
              <a:gd name="connsiteY1" fmla="*/ 457 h 168015"/>
              <a:gd name="connsiteX2" fmla="*/ 47019 w 200608"/>
              <a:gd name="connsiteY2" fmla="*/ 87225 h 168015"/>
              <a:gd name="connsiteX3" fmla="*/ 298 w 200608"/>
              <a:gd name="connsiteY3" fmla="*/ 167319 h 168015"/>
              <a:gd name="connsiteX4" fmla="*/ 73717 w 200608"/>
              <a:gd name="connsiteY4" fmla="*/ 127272 h 168015"/>
              <a:gd name="connsiteX5" fmla="*/ 140462 w 200608"/>
              <a:gd name="connsiteY5" fmla="*/ 147295 h 168015"/>
              <a:gd name="connsiteX6" fmla="*/ 127113 w 200608"/>
              <a:gd name="connsiteY6" fmla="*/ 113923 h 168015"/>
              <a:gd name="connsiteX7" fmla="*/ 200532 w 200608"/>
              <a:gd name="connsiteY7" fmla="*/ 73876 h 168015"/>
              <a:gd name="connsiteX8" fmla="*/ 127113 w 200608"/>
              <a:gd name="connsiteY8" fmla="*/ 53853 h 16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08" h="168015">
                <a:moveTo>
                  <a:pt x="127113" y="53853"/>
                </a:moveTo>
                <a:cubicBezTo>
                  <a:pt x="98190" y="41617"/>
                  <a:pt x="40345" y="-5105"/>
                  <a:pt x="26996" y="457"/>
                </a:cubicBezTo>
                <a:cubicBezTo>
                  <a:pt x="13647" y="6019"/>
                  <a:pt x="51469" y="59415"/>
                  <a:pt x="47019" y="87225"/>
                </a:cubicBezTo>
                <a:cubicBezTo>
                  <a:pt x="42569" y="115035"/>
                  <a:pt x="-4152" y="160645"/>
                  <a:pt x="298" y="167319"/>
                </a:cubicBezTo>
                <a:cubicBezTo>
                  <a:pt x="4748" y="173993"/>
                  <a:pt x="50356" y="130609"/>
                  <a:pt x="73717" y="127272"/>
                </a:cubicBezTo>
                <a:cubicBezTo>
                  <a:pt x="97078" y="123935"/>
                  <a:pt x="131563" y="149520"/>
                  <a:pt x="140462" y="147295"/>
                </a:cubicBezTo>
                <a:cubicBezTo>
                  <a:pt x="149361" y="145070"/>
                  <a:pt x="117101" y="126159"/>
                  <a:pt x="127113" y="113923"/>
                </a:cubicBezTo>
                <a:cubicBezTo>
                  <a:pt x="137125" y="101687"/>
                  <a:pt x="198307" y="87225"/>
                  <a:pt x="200532" y="73876"/>
                </a:cubicBezTo>
                <a:cubicBezTo>
                  <a:pt x="202757" y="60527"/>
                  <a:pt x="156036" y="66089"/>
                  <a:pt x="127113" y="538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429254">
            <a:off x="867850" y="5237195"/>
            <a:ext cx="85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smtClean="0">
                <a:latin typeface="AhnbergHand" charset="0"/>
                <a:ea typeface="AhnbergHand" charset="0"/>
                <a:cs typeface="AhnbergHand" charset="0"/>
              </a:rPr>
              <a:t>Signed by foo!</a:t>
            </a:r>
            <a:endParaRPr lang="en-US" sz="90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160" y="1484784"/>
            <a:ext cx="5041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transitive trust, y</a:t>
            </a:r>
            <a:r>
              <a:rPr lang="en-US" dirty="0" smtClean="0"/>
              <a:t>ou </a:t>
            </a:r>
            <a:r>
              <a:rPr lang="en-US" dirty="0" smtClean="0"/>
              <a:t>have to </a:t>
            </a:r>
            <a:r>
              <a:rPr lang="en-US" dirty="0" smtClean="0"/>
              <a:t>start somewhere </a:t>
            </a:r>
            <a:r>
              <a:rPr lang="en-US" dirty="0" smtClean="0"/>
              <a:t>with some </a:t>
            </a:r>
            <a:r>
              <a:rPr lang="en-US" dirty="0" smtClean="0"/>
              <a:t>initial entity</a:t>
            </a:r>
            <a:r>
              <a:rPr lang="en-US" dirty="0"/>
              <a:t> </a:t>
            </a:r>
            <a:r>
              <a:rPr lang="en-US" dirty="0" smtClean="0"/>
              <a:t>(or </a:t>
            </a:r>
            <a:r>
              <a:rPr lang="en-US" dirty="0" smtClean="0"/>
              <a:t>entities) in whom you are prepared to trust</a:t>
            </a:r>
          </a:p>
          <a:p>
            <a:endParaRPr lang="en-US" dirty="0"/>
          </a:p>
          <a:p>
            <a:r>
              <a:rPr lang="en-US" dirty="0" smtClean="0"/>
              <a:t>This is your TRUST ANCHOR set, and you </a:t>
            </a:r>
            <a:r>
              <a:rPr lang="en-US" dirty="0" smtClean="0"/>
              <a:t>keep a </a:t>
            </a:r>
            <a:r>
              <a:rPr lang="en-US" dirty="0" smtClean="0"/>
              <a:t>local copy of their public </a:t>
            </a:r>
            <a:r>
              <a:rPr lang="en-US" dirty="0" smtClean="0"/>
              <a:t>key in your certificate store as Trusted Certificates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Each Trust Anchor entry matches a unique PUBLIC KEY can can be used to certify a Certificate issued by this Certification Authority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5045" y="2156578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Key Store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63" y="2466259"/>
            <a:ext cx="1142354" cy="13113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96" y="4540118"/>
            <a:ext cx="2037641" cy="1763486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703117" y="3033980"/>
            <a:ext cx="1110876" cy="1431206"/>
          </a:xfrm>
          <a:custGeom>
            <a:avLst/>
            <a:gdLst>
              <a:gd name="connsiteX0" fmla="*/ 1045290 w 1110876"/>
              <a:gd name="connsiteY0" fmla="*/ 997389 h 997389"/>
              <a:gd name="connsiteX1" fmla="*/ 1079666 w 1110876"/>
              <a:gd name="connsiteY1" fmla="*/ 660505 h 997389"/>
              <a:gd name="connsiteX2" fmla="*/ 653405 w 1110876"/>
              <a:gd name="connsiteY2" fmla="*/ 192992 h 997389"/>
              <a:gd name="connsiteX3" fmla="*/ 55263 w 1110876"/>
              <a:gd name="connsiteY3" fmla="*/ 76114 h 997389"/>
              <a:gd name="connsiteX4" fmla="*/ 165266 w 1110876"/>
              <a:gd name="connsiteY4" fmla="*/ 487 h 997389"/>
              <a:gd name="connsiteX5" fmla="*/ 262 w 1110876"/>
              <a:gd name="connsiteY5" fmla="*/ 48613 h 997389"/>
              <a:gd name="connsiteX6" fmla="*/ 124015 w 1110876"/>
              <a:gd name="connsiteY6" fmla="*/ 144866 h 99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0876" h="997389">
                <a:moveTo>
                  <a:pt x="1045290" y="997389"/>
                </a:moveTo>
                <a:cubicBezTo>
                  <a:pt x="1095135" y="895980"/>
                  <a:pt x="1144980" y="794571"/>
                  <a:pt x="1079666" y="660505"/>
                </a:cubicBezTo>
                <a:cubicBezTo>
                  <a:pt x="1014352" y="526439"/>
                  <a:pt x="824139" y="290390"/>
                  <a:pt x="653405" y="192992"/>
                </a:cubicBezTo>
                <a:cubicBezTo>
                  <a:pt x="482671" y="95594"/>
                  <a:pt x="136620" y="108198"/>
                  <a:pt x="55263" y="76114"/>
                </a:cubicBezTo>
                <a:cubicBezTo>
                  <a:pt x="-26094" y="44030"/>
                  <a:pt x="174433" y="5070"/>
                  <a:pt x="165266" y="487"/>
                </a:cubicBezTo>
                <a:cubicBezTo>
                  <a:pt x="156099" y="-4096"/>
                  <a:pt x="7137" y="24550"/>
                  <a:pt x="262" y="48613"/>
                </a:cubicBezTo>
                <a:cubicBezTo>
                  <a:pt x="-6613" y="72676"/>
                  <a:pt x="124015" y="144866"/>
                  <a:pt x="124015" y="1448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94" y="63841"/>
            <a:ext cx="7886700" cy="1325563"/>
          </a:xfrm>
        </p:spPr>
        <p:txBody>
          <a:bodyPr/>
          <a:lstStyle/>
          <a:p>
            <a:r>
              <a:rPr lang="en-US" dirty="0" smtClean="0"/>
              <a:t>Public </a:t>
            </a:r>
            <a:r>
              <a:rPr lang="en-US" dirty="0"/>
              <a:t>Key </a:t>
            </a:r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960437" y="3257087"/>
            <a:ext cx="267769" cy="186931"/>
          </a:xfrm>
          <a:custGeom>
            <a:avLst/>
            <a:gdLst>
              <a:gd name="connsiteX0" fmla="*/ 120824 w 267769"/>
              <a:gd name="connsiteY0" fmla="*/ 180256 h 186931"/>
              <a:gd name="connsiteX1" fmla="*/ 267662 w 267769"/>
              <a:gd name="connsiteY1" fmla="*/ 106837 h 186931"/>
              <a:gd name="connsiteX2" fmla="*/ 100801 w 267769"/>
              <a:gd name="connsiteY2" fmla="*/ 46 h 186931"/>
              <a:gd name="connsiteX3" fmla="*/ 684 w 267769"/>
              <a:gd name="connsiteY3" fmla="*/ 120186 h 186931"/>
              <a:gd name="connsiteX4" fmla="*/ 54080 w 267769"/>
              <a:gd name="connsiteY4" fmla="*/ 186931 h 18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69" h="186931">
                <a:moveTo>
                  <a:pt x="120824" y="180256"/>
                </a:moveTo>
                <a:cubicBezTo>
                  <a:pt x="195911" y="158564"/>
                  <a:pt x="270999" y="136872"/>
                  <a:pt x="267662" y="106837"/>
                </a:cubicBezTo>
                <a:cubicBezTo>
                  <a:pt x="264325" y="76802"/>
                  <a:pt x="145297" y="-2179"/>
                  <a:pt x="100801" y="46"/>
                </a:cubicBezTo>
                <a:cubicBezTo>
                  <a:pt x="56305" y="2271"/>
                  <a:pt x="8471" y="89039"/>
                  <a:pt x="684" y="120186"/>
                </a:cubicBezTo>
                <a:cubicBezTo>
                  <a:pt x="-7103" y="151333"/>
                  <a:pt x="54080" y="186931"/>
                  <a:pt x="54080" y="1869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954447" y="3464041"/>
            <a:ext cx="110598" cy="594026"/>
          </a:xfrm>
          <a:custGeom>
            <a:avLst/>
            <a:gdLst>
              <a:gd name="connsiteX0" fmla="*/ 93442 w 110598"/>
              <a:gd name="connsiteY0" fmla="*/ 0 h 594026"/>
              <a:gd name="connsiteX1" fmla="*/ 106791 w 110598"/>
              <a:gd name="connsiteY1" fmla="*/ 373769 h 594026"/>
              <a:gd name="connsiteX2" fmla="*/ 100117 w 110598"/>
              <a:gd name="connsiteY2" fmla="*/ 380444 h 594026"/>
              <a:gd name="connsiteX3" fmla="*/ 0 w 110598"/>
              <a:gd name="connsiteY3" fmla="*/ 594026 h 59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98" h="594026">
                <a:moveTo>
                  <a:pt x="93442" y="0"/>
                </a:moveTo>
                <a:cubicBezTo>
                  <a:pt x="99560" y="155181"/>
                  <a:pt x="105679" y="310362"/>
                  <a:pt x="106791" y="373769"/>
                </a:cubicBezTo>
                <a:cubicBezTo>
                  <a:pt x="107904" y="437176"/>
                  <a:pt x="117916" y="343734"/>
                  <a:pt x="100117" y="380444"/>
                </a:cubicBezTo>
                <a:cubicBezTo>
                  <a:pt x="82318" y="417154"/>
                  <a:pt x="0" y="594026"/>
                  <a:pt x="0" y="5940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87936" y="3851159"/>
            <a:ext cx="120140" cy="180210"/>
          </a:xfrm>
          <a:custGeom>
            <a:avLst/>
            <a:gdLst>
              <a:gd name="connsiteX0" fmla="*/ 0 w 120140"/>
              <a:gd name="connsiteY0" fmla="*/ 0 h 180210"/>
              <a:gd name="connsiteX1" fmla="*/ 120140 w 120140"/>
              <a:gd name="connsiteY1" fmla="*/ 180210 h 18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140" h="180210">
                <a:moveTo>
                  <a:pt x="0" y="0"/>
                </a:moveTo>
                <a:lnTo>
                  <a:pt x="120140" y="18021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74346" y="3470715"/>
            <a:ext cx="133496" cy="186885"/>
          </a:xfrm>
          <a:custGeom>
            <a:avLst/>
            <a:gdLst>
              <a:gd name="connsiteX0" fmla="*/ 133496 w 133496"/>
              <a:gd name="connsiteY0" fmla="*/ 0 h 186885"/>
              <a:gd name="connsiteX1" fmla="*/ 7 w 133496"/>
              <a:gd name="connsiteY1" fmla="*/ 106792 h 186885"/>
              <a:gd name="connsiteX2" fmla="*/ 126822 w 133496"/>
              <a:gd name="connsiteY2" fmla="*/ 186885 h 1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96" h="186885">
                <a:moveTo>
                  <a:pt x="133496" y="0"/>
                </a:moveTo>
                <a:cubicBezTo>
                  <a:pt x="67307" y="37822"/>
                  <a:pt x="1119" y="75645"/>
                  <a:pt x="7" y="106792"/>
                </a:cubicBezTo>
                <a:cubicBezTo>
                  <a:pt x="-1105" y="137939"/>
                  <a:pt x="126822" y="186885"/>
                  <a:pt x="126822" y="1868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34657" y="3323877"/>
            <a:ext cx="215322" cy="140164"/>
          </a:xfrm>
          <a:custGeom>
            <a:avLst/>
            <a:gdLst>
              <a:gd name="connsiteX0" fmla="*/ 0 w 215322"/>
              <a:gd name="connsiteY0" fmla="*/ 140164 h 140164"/>
              <a:gd name="connsiteX1" fmla="*/ 213582 w 215322"/>
              <a:gd name="connsiteY1" fmla="*/ 106792 h 140164"/>
              <a:gd name="connsiteX2" fmla="*/ 106791 w 215322"/>
              <a:gd name="connsiteY2" fmla="*/ 0 h 14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322" h="140164">
                <a:moveTo>
                  <a:pt x="0" y="140164"/>
                </a:moveTo>
                <a:cubicBezTo>
                  <a:pt x="97892" y="135158"/>
                  <a:pt x="195784" y="130153"/>
                  <a:pt x="213582" y="106792"/>
                </a:cubicBezTo>
                <a:cubicBezTo>
                  <a:pt x="231381" y="83431"/>
                  <a:pt x="106791" y="0"/>
                  <a:pt x="10679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4199" y="4465186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?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93056" y="4738638"/>
            <a:ext cx="1113845" cy="957464"/>
          </a:xfrm>
          <a:custGeom>
            <a:avLst/>
            <a:gdLst>
              <a:gd name="connsiteX0" fmla="*/ 0 w 1113845"/>
              <a:gd name="connsiteY0" fmla="*/ 794015 h 957464"/>
              <a:gd name="connsiteX1" fmla="*/ 333723 w 1113845"/>
              <a:gd name="connsiteY1" fmla="*/ 73174 h 957464"/>
              <a:gd name="connsiteX2" fmla="*/ 407142 w 1113845"/>
              <a:gd name="connsiteY2" fmla="*/ 19778 h 957464"/>
              <a:gd name="connsiteX3" fmla="*/ 1041215 w 1113845"/>
              <a:gd name="connsiteY3" fmla="*/ 33127 h 957464"/>
              <a:gd name="connsiteX4" fmla="*/ 1067912 w 1113845"/>
              <a:gd name="connsiteY4" fmla="*/ 79848 h 957464"/>
              <a:gd name="connsiteX5" fmla="*/ 754213 w 1113845"/>
              <a:gd name="connsiteY5" fmla="*/ 874108 h 957464"/>
              <a:gd name="connsiteX6" fmla="*/ 694143 w 1113845"/>
              <a:gd name="connsiteY6" fmla="*/ 934178 h 957464"/>
              <a:gd name="connsiteX7" fmla="*/ 20023 w 1113845"/>
              <a:gd name="connsiteY7" fmla="*/ 880783 h 9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845" h="957464">
                <a:moveTo>
                  <a:pt x="0" y="794015"/>
                </a:moveTo>
                <a:cubicBezTo>
                  <a:pt x="132933" y="498114"/>
                  <a:pt x="265866" y="202213"/>
                  <a:pt x="333723" y="73174"/>
                </a:cubicBezTo>
                <a:cubicBezTo>
                  <a:pt x="401580" y="-55865"/>
                  <a:pt x="289227" y="26452"/>
                  <a:pt x="407142" y="19778"/>
                </a:cubicBezTo>
                <a:cubicBezTo>
                  <a:pt x="525057" y="13104"/>
                  <a:pt x="931087" y="23115"/>
                  <a:pt x="1041215" y="33127"/>
                </a:cubicBezTo>
                <a:cubicBezTo>
                  <a:pt x="1151343" y="43139"/>
                  <a:pt x="1115746" y="-60316"/>
                  <a:pt x="1067912" y="79848"/>
                </a:cubicBezTo>
                <a:cubicBezTo>
                  <a:pt x="1020078" y="220012"/>
                  <a:pt x="816508" y="731720"/>
                  <a:pt x="754213" y="874108"/>
                </a:cubicBezTo>
                <a:cubicBezTo>
                  <a:pt x="691918" y="1016496"/>
                  <a:pt x="816508" y="933066"/>
                  <a:pt x="694143" y="934178"/>
                </a:cubicBezTo>
                <a:cubicBezTo>
                  <a:pt x="571778" y="935291"/>
                  <a:pt x="20023" y="880783"/>
                  <a:pt x="20023" y="8807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99549" y="5378683"/>
            <a:ext cx="200608" cy="168015"/>
          </a:xfrm>
          <a:custGeom>
            <a:avLst/>
            <a:gdLst>
              <a:gd name="connsiteX0" fmla="*/ 127113 w 200608"/>
              <a:gd name="connsiteY0" fmla="*/ 53853 h 168015"/>
              <a:gd name="connsiteX1" fmla="*/ 26996 w 200608"/>
              <a:gd name="connsiteY1" fmla="*/ 457 h 168015"/>
              <a:gd name="connsiteX2" fmla="*/ 47019 w 200608"/>
              <a:gd name="connsiteY2" fmla="*/ 87225 h 168015"/>
              <a:gd name="connsiteX3" fmla="*/ 298 w 200608"/>
              <a:gd name="connsiteY3" fmla="*/ 167319 h 168015"/>
              <a:gd name="connsiteX4" fmla="*/ 73717 w 200608"/>
              <a:gd name="connsiteY4" fmla="*/ 127272 h 168015"/>
              <a:gd name="connsiteX5" fmla="*/ 140462 w 200608"/>
              <a:gd name="connsiteY5" fmla="*/ 147295 h 168015"/>
              <a:gd name="connsiteX6" fmla="*/ 127113 w 200608"/>
              <a:gd name="connsiteY6" fmla="*/ 113923 h 168015"/>
              <a:gd name="connsiteX7" fmla="*/ 200532 w 200608"/>
              <a:gd name="connsiteY7" fmla="*/ 73876 h 168015"/>
              <a:gd name="connsiteX8" fmla="*/ 127113 w 200608"/>
              <a:gd name="connsiteY8" fmla="*/ 53853 h 16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608" h="168015">
                <a:moveTo>
                  <a:pt x="127113" y="53853"/>
                </a:moveTo>
                <a:cubicBezTo>
                  <a:pt x="98190" y="41617"/>
                  <a:pt x="40345" y="-5105"/>
                  <a:pt x="26996" y="457"/>
                </a:cubicBezTo>
                <a:cubicBezTo>
                  <a:pt x="13647" y="6019"/>
                  <a:pt x="51469" y="59415"/>
                  <a:pt x="47019" y="87225"/>
                </a:cubicBezTo>
                <a:cubicBezTo>
                  <a:pt x="42569" y="115035"/>
                  <a:pt x="-4152" y="160645"/>
                  <a:pt x="298" y="167319"/>
                </a:cubicBezTo>
                <a:cubicBezTo>
                  <a:pt x="4748" y="173993"/>
                  <a:pt x="50356" y="130609"/>
                  <a:pt x="73717" y="127272"/>
                </a:cubicBezTo>
                <a:cubicBezTo>
                  <a:pt x="97078" y="123935"/>
                  <a:pt x="131563" y="149520"/>
                  <a:pt x="140462" y="147295"/>
                </a:cubicBezTo>
                <a:cubicBezTo>
                  <a:pt x="149361" y="145070"/>
                  <a:pt x="117101" y="126159"/>
                  <a:pt x="127113" y="113923"/>
                </a:cubicBezTo>
                <a:cubicBezTo>
                  <a:pt x="137125" y="101687"/>
                  <a:pt x="198307" y="87225"/>
                  <a:pt x="200532" y="73876"/>
                </a:cubicBezTo>
                <a:cubicBezTo>
                  <a:pt x="202757" y="60527"/>
                  <a:pt x="156036" y="66089"/>
                  <a:pt x="127113" y="538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429254">
            <a:off x="867850" y="5237195"/>
            <a:ext cx="85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smtClean="0">
                <a:latin typeface="AhnbergHand" charset="0"/>
                <a:ea typeface="AhnbergHand" charset="0"/>
                <a:cs typeface="AhnbergHand" charset="0"/>
              </a:rPr>
              <a:t>Signed by foo!</a:t>
            </a:r>
            <a:endParaRPr lang="en-US" sz="90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045" y="2156578"/>
            <a:ext cx="106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Key Store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63" y="2466259"/>
            <a:ext cx="1142354" cy="13113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74" y="2326692"/>
            <a:ext cx="6108326" cy="43750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90855" y="1128538"/>
            <a:ext cx="536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Validation </a:t>
            </a:r>
            <a:r>
              <a:rPr lang="en-US" dirty="0" smtClean="0"/>
              <a:t>is a process of finding a chain of public </a:t>
            </a:r>
            <a:r>
              <a:rPr lang="en-US" dirty="0" smtClean="0"/>
              <a:t>key certificates </a:t>
            </a:r>
            <a:r>
              <a:rPr lang="en-US" dirty="0" smtClean="0"/>
              <a:t>that link a trust anchor to the entity being validated in this manner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329144" y="1916832"/>
            <a:ext cx="3051168" cy="1704156"/>
          </a:xfrm>
          <a:custGeom>
            <a:avLst/>
            <a:gdLst>
              <a:gd name="connsiteX0" fmla="*/ 1964865 w 2485719"/>
              <a:gd name="connsiteY0" fmla="*/ 0 h 1772165"/>
              <a:gd name="connsiteX1" fmla="*/ 2372006 w 2485719"/>
              <a:gd name="connsiteY1" fmla="*/ 393793 h 1772165"/>
              <a:gd name="connsiteX2" fmla="*/ 156088 w 2485719"/>
              <a:gd name="connsiteY2" fmla="*/ 1681962 h 1772165"/>
              <a:gd name="connsiteX3" fmla="*/ 222833 w 2485719"/>
              <a:gd name="connsiteY3" fmla="*/ 1561822 h 1772165"/>
              <a:gd name="connsiteX4" fmla="*/ 2576 w 2485719"/>
              <a:gd name="connsiteY4" fmla="*/ 1755381 h 1772165"/>
              <a:gd name="connsiteX5" fmla="*/ 396368 w 2485719"/>
              <a:gd name="connsiteY5" fmla="*/ 1762056 h 177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5719" h="1772165">
                <a:moveTo>
                  <a:pt x="1964865" y="0"/>
                </a:moveTo>
                <a:cubicBezTo>
                  <a:pt x="2319167" y="56733"/>
                  <a:pt x="2673469" y="113466"/>
                  <a:pt x="2372006" y="393793"/>
                </a:cubicBezTo>
                <a:cubicBezTo>
                  <a:pt x="2070543" y="674120"/>
                  <a:pt x="514283" y="1487291"/>
                  <a:pt x="156088" y="1681962"/>
                </a:cubicBezTo>
                <a:cubicBezTo>
                  <a:pt x="-202107" y="1876633"/>
                  <a:pt x="248418" y="1549586"/>
                  <a:pt x="222833" y="1561822"/>
                </a:cubicBezTo>
                <a:cubicBezTo>
                  <a:pt x="197248" y="1574058"/>
                  <a:pt x="-26346" y="1722009"/>
                  <a:pt x="2576" y="1755381"/>
                </a:cubicBezTo>
                <a:cubicBezTo>
                  <a:pt x="31498" y="1788753"/>
                  <a:pt x="396368" y="1762056"/>
                  <a:pt x="396368" y="17620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17232" y="3183714"/>
            <a:ext cx="1073857" cy="540386"/>
          </a:xfrm>
          <a:custGeom>
            <a:avLst/>
            <a:gdLst>
              <a:gd name="connsiteX0" fmla="*/ 1073857 w 1073857"/>
              <a:gd name="connsiteY0" fmla="*/ 533956 h 540386"/>
              <a:gd name="connsiteX1" fmla="*/ 660041 w 1073857"/>
              <a:gd name="connsiteY1" fmla="*/ 480560 h 540386"/>
              <a:gd name="connsiteX2" fmla="*/ 559924 w 1073857"/>
              <a:gd name="connsiteY2" fmla="*/ 100117 h 540386"/>
              <a:gd name="connsiteX3" fmla="*/ 5945 w 1073857"/>
              <a:gd name="connsiteY3" fmla="*/ 53395 h 540386"/>
              <a:gd name="connsiteX4" fmla="*/ 252899 w 1073857"/>
              <a:gd name="connsiteY4" fmla="*/ 0 h 540386"/>
              <a:gd name="connsiteX5" fmla="*/ 19294 w 1073857"/>
              <a:gd name="connsiteY5" fmla="*/ 53395 h 540386"/>
              <a:gd name="connsiteX6" fmla="*/ 132759 w 1073857"/>
              <a:gd name="connsiteY6" fmla="*/ 140163 h 54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857" h="540386">
                <a:moveTo>
                  <a:pt x="1073857" y="533956"/>
                </a:moveTo>
                <a:cubicBezTo>
                  <a:pt x="909776" y="543411"/>
                  <a:pt x="745696" y="552867"/>
                  <a:pt x="660041" y="480560"/>
                </a:cubicBezTo>
                <a:cubicBezTo>
                  <a:pt x="574385" y="408253"/>
                  <a:pt x="668940" y="171311"/>
                  <a:pt x="559924" y="100117"/>
                </a:cubicBezTo>
                <a:cubicBezTo>
                  <a:pt x="450908" y="28923"/>
                  <a:pt x="57116" y="70081"/>
                  <a:pt x="5945" y="53395"/>
                </a:cubicBezTo>
                <a:cubicBezTo>
                  <a:pt x="-45226" y="36709"/>
                  <a:pt x="250674" y="0"/>
                  <a:pt x="252899" y="0"/>
                </a:cubicBezTo>
                <a:cubicBezTo>
                  <a:pt x="255124" y="0"/>
                  <a:pt x="39317" y="30034"/>
                  <a:pt x="19294" y="53395"/>
                </a:cubicBezTo>
                <a:cubicBezTo>
                  <a:pt x="-729" y="76755"/>
                  <a:pt x="132759" y="140163"/>
                  <a:pt x="132759" y="1401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771650" y="3962034"/>
            <a:ext cx="2067611" cy="1400541"/>
          </a:xfrm>
          <a:custGeom>
            <a:avLst/>
            <a:gdLst>
              <a:gd name="connsiteX0" fmla="*/ 0 w 2067611"/>
              <a:gd name="connsiteY0" fmla="*/ 1400541 h 1400541"/>
              <a:gd name="connsiteX1" fmla="*/ 390525 w 2067611"/>
              <a:gd name="connsiteY1" fmla="*/ 1086216 h 1400541"/>
              <a:gd name="connsiteX2" fmla="*/ 1038225 w 2067611"/>
              <a:gd name="connsiteY2" fmla="*/ 524241 h 1400541"/>
              <a:gd name="connsiteX3" fmla="*/ 1504950 w 2067611"/>
              <a:gd name="connsiteY3" fmla="*/ 114666 h 1400541"/>
              <a:gd name="connsiteX4" fmla="*/ 2057400 w 2067611"/>
              <a:gd name="connsiteY4" fmla="*/ 57516 h 1400541"/>
              <a:gd name="connsiteX5" fmla="*/ 1876425 w 2067611"/>
              <a:gd name="connsiteY5" fmla="*/ 366 h 1400541"/>
              <a:gd name="connsiteX6" fmla="*/ 2038350 w 2067611"/>
              <a:gd name="connsiteY6" fmla="*/ 86091 h 1400541"/>
              <a:gd name="connsiteX7" fmla="*/ 1857375 w 2067611"/>
              <a:gd name="connsiteY7" fmla="*/ 200391 h 140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7611" h="1400541">
                <a:moveTo>
                  <a:pt x="0" y="1400541"/>
                </a:moveTo>
                <a:cubicBezTo>
                  <a:pt x="108744" y="1316403"/>
                  <a:pt x="217488" y="1232266"/>
                  <a:pt x="390525" y="1086216"/>
                </a:cubicBezTo>
                <a:cubicBezTo>
                  <a:pt x="563563" y="940166"/>
                  <a:pt x="1038225" y="524241"/>
                  <a:pt x="1038225" y="524241"/>
                </a:cubicBezTo>
                <a:cubicBezTo>
                  <a:pt x="1223962" y="362316"/>
                  <a:pt x="1335088" y="192453"/>
                  <a:pt x="1504950" y="114666"/>
                </a:cubicBezTo>
                <a:cubicBezTo>
                  <a:pt x="1674812" y="36879"/>
                  <a:pt x="1995487" y="76566"/>
                  <a:pt x="2057400" y="57516"/>
                </a:cubicBezTo>
                <a:cubicBezTo>
                  <a:pt x="2119313" y="38466"/>
                  <a:pt x="1879600" y="-4396"/>
                  <a:pt x="1876425" y="366"/>
                </a:cubicBezTo>
                <a:cubicBezTo>
                  <a:pt x="1873250" y="5128"/>
                  <a:pt x="2041525" y="52754"/>
                  <a:pt x="2038350" y="86091"/>
                </a:cubicBezTo>
                <a:cubicBezTo>
                  <a:pt x="2035175" y="119428"/>
                  <a:pt x="1946275" y="159909"/>
                  <a:pt x="1857375" y="2003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1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5" y="365126"/>
            <a:ext cx="9077255" cy="1325563"/>
          </a:xfrm>
        </p:spPr>
        <p:txBody>
          <a:bodyPr/>
          <a:lstStyle/>
          <a:p>
            <a:r>
              <a:rPr lang="en-US" dirty="0" smtClean="0"/>
              <a:t>The Resource Public </a:t>
            </a:r>
            <a:r>
              <a:rPr lang="en-US" dirty="0"/>
              <a:t>Key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RPKI is a conventional PKI  where the Certificate Issuer certifies BOTH the public key of the subject and the subject’s number resource holdings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it is a conventional PKI, the RPKI needs to have </a:t>
            </a:r>
            <a:r>
              <a:rPr lang="en-US" dirty="0" smtClean="0"/>
              <a:t>Trust </a:t>
            </a:r>
            <a:r>
              <a:rPr lang="en-US" dirty="0"/>
              <a:t>A</a:t>
            </a:r>
            <a:r>
              <a:rPr lang="en-US" dirty="0" smtClean="0"/>
              <a:t>nchor(s</a:t>
            </a:r>
            <a:r>
              <a:rPr lang="en-US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models can be used to publish proposed Trust Anchors for the RPKI?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</a:t>
            </a:r>
            <a:r>
              <a:rPr lang="en-US" dirty="0" smtClean="0"/>
              <a:t> who can (or should) publish this Trust Anchor Material? 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0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353768"/>
            <a:ext cx="8501599" cy="1325563"/>
          </a:xfrm>
        </p:spPr>
        <p:txBody>
          <a:bodyPr/>
          <a:lstStyle/>
          <a:p>
            <a:r>
              <a:rPr lang="en-US" dirty="0" smtClean="0"/>
              <a:t>RPKI Certificates Follow Allocations:</a:t>
            </a:r>
            <a:br>
              <a:rPr lang="en-US" dirty="0" smtClean="0"/>
            </a:br>
            <a:r>
              <a:rPr lang="en-US" dirty="0" smtClean="0"/>
              <a:t>A single IANA-issued Trust Anchor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92191" y="2651615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IANA</a:t>
            </a:r>
          </a:p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0/0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Public Key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4864" y="3888644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AFRINIC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247" y="3888644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hnbergHand" charset="0"/>
                <a:ea typeface="AhnbergHand" charset="0"/>
                <a:cs typeface="AhnbergHand" charset="0"/>
              </a:rPr>
              <a:t>APNIC</a:t>
            </a:r>
            <a:endParaRPr lang="en-US" sz="120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9712" y="3888644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ARIN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157" y="3888644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LACNIC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8611" y="3888644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RIPE NCC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35893" y="3761799"/>
            <a:ext cx="989862" cy="493448"/>
          </a:xfrm>
          <a:custGeom>
            <a:avLst/>
            <a:gdLst>
              <a:gd name="connsiteX0" fmla="*/ 45719 w 989862"/>
              <a:gd name="connsiteY0" fmla="*/ 24473 h 493448"/>
              <a:gd name="connsiteX1" fmla="*/ 32370 w 989862"/>
              <a:gd name="connsiteY1" fmla="*/ 418266 h 493448"/>
              <a:gd name="connsiteX2" fmla="*/ 72416 w 989862"/>
              <a:gd name="connsiteY2" fmla="*/ 451638 h 493448"/>
              <a:gd name="connsiteX3" fmla="*/ 860002 w 989862"/>
              <a:gd name="connsiteY3" fmla="*/ 478336 h 493448"/>
              <a:gd name="connsiteX4" fmla="*/ 980142 w 989862"/>
              <a:gd name="connsiteY4" fmla="*/ 451638 h 493448"/>
              <a:gd name="connsiteX5" fmla="*/ 973468 w 989862"/>
              <a:gd name="connsiteY5" fmla="*/ 31147 h 493448"/>
              <a:gd name="connsiteX6" fmla="*/ 900049 w 989862"/>
              <a:gd name="connsiteY6" fmla="*/ 31147 h 493448"/>
              <a:gd name="connsiteX7" fmla="*/ 212580 w 989862"/>
              <a:gd name="connsiteY7" fmla="*/ 4450 h 49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862" h="493448">
                <a:moveTo>
                  <a:pt x="45719" y="24473"/>
                </a:moveTo>
                <a:cubicBezTo>
                  <a:pt x="36819" y="185772"/>
                  <a:pt x="27920" y="347072"/>
                  <a:pt x="32370" y="418266"/>
                </a:cubicBezTo>
                <a:cubicBezTo>
                  <a:pt x="36819" y="489460"/>
                  <a:pt x="-65523" y="441626"/>
                  <a:pt x="72416" y="451638"/>
                </a:cubicBezTo>
                <a:cubicBezTo>
                  <a:pt x="210355" y="461650"/>
                  <a:pt x="708714" y="478336"/>
                  <a:pt x="860002" y="478336"/>
                </a:cubicBezTo>
                <a:cubicBezTo>
                  <a:pt x="1011290" y="478336"/>
                  <a:pt x="961231" y="526169"/>
                  <a:pt x="980142" y="451638"/>
                </a:cubicBezTo>
                <a:cubicBezTo>
                  <a:pt x="999053" y="377107"/>
                  <a:pt x="986817" y="101229"/>
                  <a:pt x="973468" y="31147"/>
                </a:cubicBezTo>
                <a:cubicBezTo>
                  <a:pt x="960119" y="-38935"/>
                  <a:pt x="900049" y="31147"/>
                  <a:pt x="900049" y="31147"/>
                </a:cubicBezTo>
                <a:lnTo>
                  <a:pt x="212580" y="44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53323" y="3792205"/>
            <a:ext cx="880265" cy="492615"/>
          </a:xfrm>
          <a:custGeom>
            <a:avLst/>
            <a:gdLst>
              <a:gd name="connsiteX0" fmla="*/ 23249 w 880265"/>
              <a:gd name="connsiteY0" fmla="*/ 27439 h 492615"/>
              <a:gd name="connsiteX1" fmla="*/ 29924 w 880265"/>
              <a:gd name="connsiteY1" fmla="*/ 94184 h 492615"/>
              <a:gd name="connsiteX2" fmla="*/ 49947 w 880265"/>
              <a:gd name="connsiteY2" fmla="*/ 394534 h 492615"/>
              <a:gd name="connsiteX3" fmla="*/ 56622 w 880265"/>
              <a:gd name="connsiteY3" fmla="*/ 481302 h 492615"/>
              <a:gd name="connsiteX4" fmla="*/ 804160 w 880265"/>
              <a:gd name="connsiteY4" fmla="*/ 487976 h 492615"/>
              <a:gd name="connsiteX5" fmla="*/ 857556 w 880265"/>
              <a:gd name="connsiteY5" fmla="*/ 447930 h 492615"/>
              <a:gd name="connsiteX6" fmla="*/ 824184 w 880265"/>
              <a:gd name="connsiteY6" fmla="*/ 107533 h 492615"/>
              <a:gd name="connsiteX7" fmla="*/ 797486 w 880265"/>
              <a:gd name="connsiteY7" fmla="*/ 7416 h 492615"/>
              <a:gd name="connsiteX8" fmla="*/ 116692 w 880265"/>
              <a:gd name="connsiteY8" fmla="*/ 7416 h 49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265" h="492615">
                <a:moveTo>
                  <a:pt x="23249" y="27439"/>
                </a:moveTo>
                <a:cubicBezTo>
                  <a:pt x="24361" y="30220"/>
                  <a:pt x="25474" y="33002"/>
                  <a:pt x="29924" y="94184"/>
                </a:cubicBezTo>
                <a:cubicBezTo>
                  <a:pt x="34374" y="155367"/>
                  <a:pt x="45497" y="330014"/>
                  <a:pt x="49947" y="394534"/>
                </a:cubicBezTo>
                <a:cubicBezTo>
                  <a:pt x="54397" y="459054"/>
                  <a:pt x="-69080" y="465728"/>
                  <a:pt x="56622" y="481302"/>
                </a:cubicBezTo>
                <a:cubicBezTo>
                  <a:pt x="182324" y="496876"/>
                  <a:pt x="670671" y="493538"/>
                  <a:pt x="804160" y="487976"/>
                </a:cubicBezTo>
                <a:cubicBezTo>
                  <a:pt x="937649" y="482414"/>
                  <a:pt x="854219" y="511337"/>
                  <a:pt x="857556" y="447930"/>
                </a:cubicBezTo>
                <a:cubicBezTo>
                  <a:pt x="860893" y="384523"/>
                  <a:pt x="834196" y="180952"/>
                  <a:pt x="824184" y="107533"/>
                </a:cubicBezTo>
                <a:cubicBezTo>
                  <a:pt x="814172" y="34114"/>
                  <a:pt x="915401" y="24102"/>
                  <a:pt x="797486" y="7416"/>
                </a:cubicBezTo>
                <a:cubicBezTo>
                  <a:pt x="679571" y="-9270"/>
                  <a:pt x="116692" y="7416"/>
                  <a:pt x="116692" y="74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97561" y="3766223"/>
            <a:ext cx="737890" cy="528232"/>
          </a:xfrm>
          <a:custGeom>
            <a:avLst/>
            <a:gdLst>
              <a:gd name="connsiteX0" fmla="*/ 614369 w 737890"/>
              <a:gd name="connsiteY0" fmla="*/ 6700 h 528232"/>
              <a:gd name="connsiteX1" fmla="*/ 53715 w 737890"/>
              <a:gd name="connsiteY1" fmla="*/ 6700 h 528232"/>
              <a:gd name="connsiteX2" fmla="*/ 27017 w 737890"/>
              <a:gd name="connsiteY2" fmla="*/ 46747 h 528232"/>
              <a:gd name="connsiteX3" fmla="*/ 93762 w 737890"/>
              <a:gd name="connsiteY3" fmla="*/ 473912 h 528232"/>
              <a:gd name="connsiteX4" fmla="*/ 133808 w 737890"/>
              <a:gd name="connsiteY4" fmla="*/ 520633 h 528232"/>
              <a:gd name="connsiteX5" fmla="*/ 674439 w 737890"/>
              <a:gd name="connsiteY5" fmla="*/ 520633 h 528232"/>
              <a:gd name="connsiteX6" fmla="*/ 727835 w 737890"/>
              <a:gd name="connsiteY6" fmla="*/ 447214 h 528232"/>
              <a:gd name="connsiteX7" fmla="*/ 681113 w 737890"/>
              <a:gd name="connsiteY7" fmla="*/ 46747 h 52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890" h="528232">
                <a:moveTo>
                  <a:pt x="614369" y="6700"/>
                </a:moveTo>
                <a:cubicBezTo>
                  <a:pt x="382988" y="3363"/>
                  <a:pt x="151607" y="26"/>
                  <a:pt x="53715" y="6700"/>
                </a:cubicBezTo>
                <a:cubicBezTo>
                  <a:pt x="-44177" y="13374"/>
                  <a:pt x="20342" y="-31122"/>
                  <a:pt x="27017" y="46747"/>
                </a:cubicBezTo>
                <a:cubicBezTo>
                  <a:pt x="33691" y="124616"/>
                  <a:pt x="75963" y="394931"/>
                  <a:pt x="93762" y="473912"/>
                </a:cubicBezTo>
                <a:cubicBezTo>
                  <a:pt x="111560" y="552893"/>
                  <a:pt x="37029" y="512846"/>
                  <a:pt x="133808" y="520633"/>
                </a:cubicBezTo>
                <a:cubicBezTo>
                  <a:pt x="230587" y="528420"/>
                  <a:pt x="575435" y="532869"/>
                  <a:pt x="674439" y="520633"/>
                </a:cubicBezTo>
                <a:cubicBezTo>
                  <a:pt x="773443" y="508397"/>
                  <a:pt x="726723" y="526195"/>
                  <a:pt x="727835" y="447214"/>
                </a:cubicBezTo>
                <a:cubicBezTo>
                  <a:pt x="728947" y="368233"/>
                  <a:pt x="705030" y="207490"/>
                  <a:pt x="681113" y="46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484064" y="2324502"/>
            <a:ext cx="1403975" cy="1145971"/>
          </a:xfrm>
          <a:custGeom>
            <a:avLst/>
            <a:gdLst>
              <a:gd name="connsiteX0" fmla="*/ 40047 w 1403975"/>
              <a:gd name="connsiteY0" fmla="*/ 180275 h 1145971"/>
              <a:gd name="connsiteX1" fmla="*/ 26698 w 1403975"/>
              <a:gd name="connsiteY1" fmla="*/ 780976 h 1145971"/>
              <a:gd name="connsiteX2" fmla="*/ 53396 w 1403975"/>
              <a:gd name="connsiteY2" fmla="*/ 1041279 h 1145971"/>
              <a:gd name="connsiteX3" fmla="*/ 86768 w 1403975"/>
              <a:gd name="connsiteY3" fmla="*/ 1101349 h 1145971"/>
              <a:gd name="connsiteX4" fmla="*/ 206908 w 1403975"/>
              <a:gd name="connsiteY4" fmla="*/ 1114698 h 1145971"/>
              <a:gd name="connsiteX5" fmla="*/ 1288170 w 1403975"/>
              <a:gd name="connsiteY5" fmla="*/ 1101349 h 1145971"/>
              <a:gd name="connsiteX6" fmla="*/ 1374937 w 1403975"/>
              <a:gd name="connsiteY6" fmla="*/ 1061303 h 1145971"/>
              <a:gd name="connsiteX7" fmla="*/ 1301518 w 1403975"/>
              <a:gd name="connsiteY7" fmla="*/ 86833 h 1145971"/>
              <a:gd name="connsiteX8" fmla="*/ 1121308 w 1403975"/>
              <a:gd name="connsiteY8" fmla="*/ 46786 h 1145971"/>
              <a:gd name="connsiteX9" fmla="*/ 0 w 1403975"/>
              <a:gd name="connsiteY9" fmla="*/ 80158 h 114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3975" h="1145971">
                <a:moveTo>
                  <a:pt x="40047" y="180275"/>
                </a:moveTo>
                <a:cubicBezTo>
                  <a:pt x="32260" y="408875"/>
                  <a:pt x="24473" y="637475"/>
                  <a:pt x="26698" y="780976"/>
                </a:cubicBezTo>
                <a:cubicBezTo>
                  <a:pt x="28923" y="924477"/>
                  <a:pt x="43384" y="987884"/>
                  <a:pt x="53396" y="1041279"/>
                </a:cubicBezTo>
                <a:cubicBezTo>
                  <a:pt x="63408" y="1094674"/>
                  <a:pt x="61183" y="1089113"/>
                  <a:pt x="86768" y="1101349"/>
                </a:cubicBezTo>
                <a:cubicBezTo>
                  <a:pt x="112353" y="1113585"/>
                  <a:pt x="6674" y="1114698"/>
                  <a:pt x="206908" y="1114698"/>
                </a:cubicBezTo>
                <a:cubicBezTo>
                  <a:pt x="407142" y="1114698"/>
                  <a:pt x="1093499" y="1110248"/>
                  <a:pt x="1288170" y="1101349"/>
                </a:cubicBezTo>
                <a:cubicBezTo>
                  <a:pt x="1482841" y="1092450"/>
                  <a:pt x="1372712" y="1230389"/>
                  <a:pt x="1374937" y="1061303"/>
                </a:cubicBezTo>
                <a:cubicBezTo>
                  <a:pt x="1377162" y="892217"/>
                  <a:pt x="1343790" y="255919"/>
                  <a:pt x="1301518" y="86833"/>
                </a:cubicBezTo>
                <a:cubicBezTo>
                  <a:pt x="1259247" y="-82253"/>
                  <a:pt x="1338228" y="47898"/>
                  <a:pt x="1121308" y="46786"/>
                </a:cubicBezTo>
                <a:cubicBezTo>
                  <a:pt x="904388" y="45674"/>
                  <a:pt x="0" y="80158"/>
                  <a:pt x="0" y="801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019188" y="3712944"/>
            <a:ext cx="1112607" cy="579251"/>
          </a:xfrm>
          <a:custGeom>
            <a:avLst/>
            <a:gdLst>
              <a:gd name="connsiteX0" fmla="*/ 0 w 1112607"/>
              <a:gd name="connsiteY0" fmla="*/ 66653 h 579251"/>
              <a:gd name="connsiteX1" fmla="*/ 80094 w 1112607"/>
              <a:gd name="connsiteY1" fmla="*/ 513842 h 579251"/>
              <a:gd name="connsiteX2" fmla="*/ 120140 w 1112607"/>
              <a:gd name="connsiteY2" fmla="*/ 573912 h 579251"/>
              <a:gd name="connsiteX3" fmla="*/ 1014517 w 1112607"/>
              <a:gd name="connsiteY3" fmla="*/ 567237 h 579251"/>
              <a:gd name="connsiteX4" fmla="*/ 1094611 w 1112607"/>
              <a:gd name="connsiteY4" fmla="*/ 493818 h 579251"/>
              <a:gd name="connsiteX5" fmla="*/ 1061238 w 1112607"/>
              <a:gd name="connsiteY5" fmla="*/ 39956 h 579251"/>
              <a:gd name="connsiteX6" fmla="*/ 847656 w 1112607"/>
              <a:gd name="connsiteY6" fmla="*/ 26607 h 579251"/>
              <a:gd name="connsiteX7" fmla="*/ 100117 w 1112607"/>
              <a:gd name="connsiteY7" fmla="*/ 73328 h 57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607" h="579251">
                <a:moveTo>
                  <a:pt x="0" y="66653"/>
                </a:moveTo>
                <a:cubicBezTo>
                  <a:pt x="30035" y="247976"/>
                  <a:pt x="60071" y="429299"/>
                  <a:pt x="80094" y="513842"/>
                </a:cubicBezTo>
                <a:cubicBezTo>
                  <a:pt x="100117" y="598385"/>
                  <a:pt x="-35597" y="565013"/>
                  <a:pt x="120140" y="573912"/>
                </a:cubicBezTo>
                <a:cubicBezTo>
                  <a:pt x="275877" y="582811"/>
                  <a:pt x="852105" y="580586"/>
                  <a:pt x="1014517" y="567237"/>
                </a:cubicBezTo>
                <a:cubicBezTo>
                  <a:pt x="1176929" y="553888"/>
                  <a:pt x="1086824" y="581698"/>
                  <a:pt x="1094611" y="493818"/>
                </a:cubicBezTo>
                <a:cubicBezTo>
                  <a:pt x="1102398" y="405938"/>
                  <a:pt x="1102397" y="117824"/>
                  <a:pt x="1061238" y="39956"/>
                </a:cubicBezTo>
                <a:cubicBezTo>
                  <a:pt x="1020079" y="-37912"/>
                  <a:pt x="1007843" y="21045"/>
                  <a:pt x="847656" y="26607"/>
                </a:cubicBezTo>
                <a:cubicBezTo>
                  <a:pt x="687469" y="32169"/>
                  <a:pt x="100117" y="73328"/>
                  <a:pt x="100117" y="733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340730" y="3739551"/>
            <a:ext cx="1303743" cy="521495"/>
          </a:xfrm>
          <a:custGeom>
            <a:avLst/>
            <a:gdLst>
              <a:gd name="connsiteX0" fmla="*/ 0 w 1303743"/>
              <a:gd name="connsiteY0" fmla="*/ 0 h 521495"/>
              <a:gd name="connsiteX1" fmla="*/ 60070 w 1303743"/>
              <a:gd name="connsiteY1" fmla="*/ 473886 h 521495"/>
              <a:gd name="connsiteX2" fmla="*/ 66744 w 1303743"/>
              <a:gd name="connsiteY2" fmla="*/ 507258 h 521495"/>
              <a:gd name="connsiteX3" fmla="*/ 153512 w 1303743"/>
              <a:gd name="connsiteY3" fmla="*/ 493909 h 521495"/>
              <a:gd name="connsiteX4" fmla="*/ 1161355 w 1303743"/>
              <a:gd name="connsiteY4" fmla="*/ 473886 h 521495"/>
              <a:gd name="connsiteX5" fmla="*/ 1241448 w 1303743"/>
              <a:gd name="connsiteY5" fmla="*/ 453863 h 521495"/>
              <a:gd name="connsiteX6" fmla="*/ 1234774 w 1303743"/>
              <a:gd name="connsiteY6" fmla="*/ 140163 h 521495"/>
              <a:gd name="connsiteX7" fmla="*/ 1234774 w 1303743"/>
              <a:gd name="connsiteY7" fmla="*/ 80093 h 521495"/>
              <a:gd name="connsiteX8" fmla="*/ 300350 w 1303743"/>
              <a:gd name="connsiteY8" fmla="*/ 46721 h 521495"/>
              <a:gd name="connsiteX9" fmla="*/ 100117 w 1303743"/>
              <a:gd name="connsiteY9" fmla="*/ 66744 h 52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743" h="521495">
                <a:moveTo>
                  <a:pt x="0" y="0"/>
                </a:moveTo>
                <a:cubicBezTo>
                  <a:pt x="24473" y="194671"/>
                  <a:pt x="48946" y="389343"/>
                  <a:pt x="60070" y="473886"/>
                </a:cubicBezTo>
                <a:cubicBezTo>
                  <a:pt x="71194" y="558429"/>
                  <a:pt x="51170" y="503921"/>
                  <a:pt x="66744" y="507258"/>
                </a:cubicBezTo>
                <a:cubicBezTo>
                  <a:pt x="82318" y="510595"/>
                  <a:pt x="-28923" y="499471"/>
                  <a:pt x="153512" y="493909"/>
                </a:cubicBezTo>
                <a:cubicBezTo>
                  <a:pt x="335947" y="488347"/>
                  <a:pt x="980033" y="480560"/>
                  <a:pt x="1161355" y="473886"/>
                </a:cubicBezTo>
                <a:cubicBezTo>
                  <a:pt x="1342677" y="467212"/>
                  <a:pt x="1229212" y="509483"/>
                  <a:pt x="1241448" y="453863"/>
                </a:cubicBezTo>
                <a:cubicBezTo>
                  <a:pt x="1253684" y="398243"/>
                  <a:pt x="1235886" y="202458"/>
                  <a:pt x="1234774" y="140163"/>
                </a:cubicBezTo>
                <a:cubicBezTo>
                  <a:pt x="1233662" y="77868"/>
                  <a:pt x="1390511" y="95667"/>
                  <a:pt x="1234774" y="80093"/>
                </a:cubicBezTo>
                <a:cubicBezTo>
                  <a:pt x="1079037" y="64519"/>
                  <a:pt x="489459" y="48946"/>
                  <a:pt x="300350" y="46721"/>
                </a:cubicBezTo>
                <a:cubicBezTo>
                  <a:pt x="111241" y="44496"/>
                  <a:pt x="100117" y="66744"/>
                  <a:pt x="100117" y="667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7363" y="5017549"/>
            <a:ext cx="4688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hnbergHand" charset="0"/>
                <a:ea typeface="AhnbergHand" charset="0"/>
                <a:cs typeface="AhnbergHand" charset="0"/>
              </a:rPr>
              <a:t>Number Resource contents of RIR Subordinate CAs issued by the IANA match the contents of the IANA Number Registries</a:t>
            </a:r>
            <a:endParaRPr lang="en-US" sz="16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381612" y="4460341"/>
            <a:ext cx="433839" cy="547356"/>
          </a:xfrm>
          <a:custGeom>
            <a:avLst/>
            <a:gdLst>
              <a:gd name="connsiteX0" fmla="*/ 0 w 433839"/>
              <a:gd name="connsiteY0" fmla="*/ 547356 h 547356"/>
              <a:gd name="connsiteX1" fmla="*/ 360420 w 433839"/>
              <a:gd name="connsiteY1" fmla="*/ 26748 h 547356"/>
              <a:gd name="connsiteX2" fmla="*/ 133489 w 433839"/>
              <a:gd name="connsiteY2" fmla="*/ 160237 h 547356"/>
              <a:gd name="connsiteX3" fmla="*/ 333722 w 433839"/>
              <a:gd name="connsiteY3" fmla="*/ 51 h 547356"/>
              <a:gd name="connsiteX4" fmla="*/ 433839 w 433839"/>
              <a:gd name="connsiteY4" fmla="*/ 180261 h 54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839" h="547356">
                <a:moveTo>
                  <a:pt x="0" y="547356"/>
                </a:moveTo>
                <a:cubicBezTo>
                  <a:pt x="169086" y="319312"/>
                  <a:pt x="338172" y="91268"/>
                  <a:pt x="360420" y="26748"/>
                </a:cubicBezTo>
                <a:cubicBezTo>
                  <a:pt x="382668" y="-37772"/>
                  <a:pt x="137939" y="164686"/>
                  <a:pt x="133489" y="160237"/>
                </a:cubicBezTo>
                <a:cubicBezTo>
                  <a:pt x="129039" y="155788"/>
                  <a:pt x="283664" y="-3286"/>
                  <a:pt x="333722" y="51"/>
                </a:cubicBezTo>
                <a:cubicBezTo>
                  <a:pt x="383780" y="3388"/>
                  <a:pt x="417153" y="149114"/>
                  <a:pt x="433839" y="180261"/>
                </a:cubicBezTo>
              </a:path>
            </a:pathLst>
          </a:custGeom>
          <a:noFill/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435007" y="4507588"/>
            <a:ext cx="1755381" cy="473408"/>
          </a:xfrm>
          <a:custGeom>
            <a:avLst/>
            <a:gdLst>
              <a:gd name="connsiteX0" fmla="*/ 0 w 1755381"/>
              <a:gd name="connsiteY0" fmla="*/ 473408 h 473408"/>
              <a:gd name="connsiteX1" fmla="*/ 947773 w 1755381"/>
              <a:gd name="connsiteY1" fmla="*/ 359943 h 473408"/>
              <a:gd name="connsiteX2" fmla="*/ 1621892 w 1755381"/>
              <a:gd name="connsiteY2" fmla="*/ 39569 h 473408"/>
              <a:gd name="connsiteX3" fmla="*/ 1501752 w 1755381"/>
              <a:gd name="connsiteY3" fmla="*/ 52918 h 473408"/>
              <a:gd name="connsiteX4" fmla="*/ 1688637 w 1755381"/>
              <a:gd name="connsiteY4" fmla="*/ 6197 h 473408"/>
              <a:gd name="connsiteX5" fmla="*/ 1755381 w 1755381"/>
              <a:gd name="connsiteY5" fmla="*/ 213105 h 47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81" h="473408">
                <a:moveTo>
                  <a:pt x="0" y="473408"/>
                </a:moveTo>
                <a:cubicBezTo>
                  <a:pt x="338729" y="452828"/>
                  <a:pt x="677458" y="432249"/>
                  <a:pt x="947773" y="359943"/>
                </a:cubicBezTo>
                <a:cubicBezTo>
                  <a:pt x="1218088" y="287637"/>
                  <a:pt x="1529562" y="90740"/>
                  <a:pt x="1621892" y="39569"/>
                </a:cubicBezTo>
                <a:cubicBezTo>
                  <a:pt x="1714222" y="-11602"/>
                  <a:pt x="1490628" y="58480"/>
                  <a:pt x="1501752" y="52918"/>
                </a:cubicBezTo>
                <a:cubicBezTo>
                  <a:pt x="1512876" y="47356"/>
                  <a:pt x="1646366" y="-20501"/>
                  <a:pt x="1688637" y="6197"/>
                </a:cubicBezTo>
                <a:cubicBezTo>
                  <a:pt x="1730908" y="32895"/>
                  <a:pt x="1755381" y="213105"/>
                  <a:pt x="1755381" y="213105"/>
                </a:cubicBezTo>
              </a:path>
            </a:pathLst>
          </a:custGeom>
          <a:noFill/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48356" y="4388610"/>
            <a:ext cx="2864285" cy="599063"/>
          </a:xfrm>
          <a:custGeom>
            <a:avLst/>
            <a:gdLst>
              <a:gd name="connsiteX0" fmla="*/ 0 w 2864285"/>
              <a:gd name="connsiteY0" fmla="*/ 599063 h 599063"/>
              <a:gd name="connsiteX1" fmla="*/ 1688637 w 2864285"/>
              <a:gd name="connsiteY1" fmla="*/ 492272 h 599063"/>
              <a:gd name="connsiteX2" fmla="*/ 2763224 w 2864285"/>
              <a:gd name="connsiteY2" fmla="*/ 51758 h 599063"/>
              <a:gd name="connsiteX3" fmla="*/ 2609711 w 2864285"/>
              <a:gd name="connsiteY3" fmla="*/ 38409 h 599063"/>
              <a:gd name="connsiteX4" fmla="*/ 2849991 w 2864285"/>
              <a:gd name="connsiteY4" fmla="*/ 5037 h 599063"/>
              <a:gd name="connsiteX5" fmla="*/ 2836643 w 2864285"/>
              <a:gd name="connsiteY5" fmla="*/ 158550 h 59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285" h="599063">
                <a:moveTo>
                  <a:pt x="0" y="599063"/>
                </a:moveTo>
                <a:cubicBezTo>
                  <a:pt x="614050" y="591276"/>
                  <a:pt x="1228100" y="583489"/>
                  <a:pt x="1688637" y="492272"/>
                </a:cubicBezTo>
                <a:cubicBezTo>
                  <a:pt x="2149174" y="401054"/>
                  <a:pt x="2609712" y="127402"/>
                  <a:pt x="2763224" y="51758"/>
                </a:cubicBezTo>
                <a:cubicBezTo>
                  <a:pt x="2916736" y="-23886"/>
                  <a:pt x="2595250" y="46196"/>
                  <a:pt x="2609711" y="38409"/>
                </a:cubicBezTo>
                <a:cubicBezTo>
                  <a:pt x="2624172" y="30622"/>
                  <a:pt x="2812169" y="-14986"/>
                  <a:pt x="2849991" y="5037"/>
                </a:cubicBezTo>
                <a:cubicBezTo>
                  <a:pt x="2887813" y="25060"/>
                  <a:pt x="2838868" y="131852"/>
                  <a:pt x="2836643" y="158550"/>
                </a:cubicBezTo>
              </a:path>
            </a:pathLst>
          </a:custGeom>
          <a:noFill/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14984" y="4423331"/>
            <a:ext cx="3882427" cy="610601"/>
          </a:xfrm>
          <a:custGeom>
            <a:avLst/>
            <a:gdLst>
              <a:gd name="connsiteX0" fmla="*/ 0 w 3882427"/>
              <a:gd name="connsiteY0" fmla="*/ 550993 h 610601"/>
              <a:gd name="connsiteX1" fmla="*/ 1401635 w 3882427"/>
              <a:gd name="connsiteY1" fmla="*/ 591040 h 610601"/>
              <a:gd name="connsiteX2" fmla="*/ 2930085 w 3882427"/>
              <a:gd name="connsiteY2" fmla="*/ 277341 h 610601"/>
              <a:gd name="connsiteX3" fmla="*/ 3837810 w 3882427"/>
              <a:gd name="connsiteY3" fmla="*/ 10363 h 610601"/>
              <a:gd name="connsiteX4" fmla="*/ 3537460 w 3882427"/>
              <a:gd name="connsiteY4" fmla="*/ 50410 h 610601"/>
              <a:gd name="connsiteX5" fmla="*/ 3871182 w 3882427"/>
              <a:gd name="connsiteY5" fmla="*/ 10363 h 610601"/>
              <a:gd name="connsiteX6" fmla="*/ 3804438 w 3882427"/>
              <a:gd name="connsiteY6" fmla="*/ 137177 h 61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2427" h="610601">
                <a:moveTo>
                  <a:pt x="0" y="550993"/>
                </a:moveTo>
                <a:cubicBezTo>
                  <a:pt x="456644" y="593821"/>
                  <a:pt x="913288" y="636649"/>
                  <a:pt x="1401635" y="591040"/>
                </a:cubicBezTo>
                <a:cubicBezTo>
                  <a:pt x="1889982" y="545431"/>
                  <a:pt x="2524056" y="374121"/>
                  <a:pt x="2930085" y="277341"/>
                </a:cubicBezTo>
                <a:cubicBezTo>
                  <a:pt x="3336114" y="180561"/>
                  <a:pt x="3736581" y="48185"/>
                  <a:pt x="3837810" y="10363"/>
                </a:cubicBezTo>
                <a:cubicBezTo>
                  <a:pt x="3939039" y="-27459"/>
                  <a:pt x="3531898" y="50410"/>
                  <a:pt x="3537460" y="50410"/>
                </a:cubicBezTo>
                <a:cubicBezTo>
                  <a:pt x="3543022" y="50410"/>
                  <a:pt x="3826686" y="-4098"/>
                  <a:pt x="3871182" y="10363"/>
                </a:cubicBezTo>
                <a:cubicBezTo>
                  <a:pt x="3915678" y="24824"/>
                  <a:pt x="3814450" y="117154"/>
                  <a:pt x="3804438" y="137177"/>
                </a:cubicBezTo>
              </a:path>
            </a:pathLst>
          </a:custGeom>
          <a:noFill/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428333" y="4374329"/>
            <a:ext cx="5127329" cy="736605"/>
          </a:xfrm>
          <a:custGeom>
            <a:avLst/>
            <a:gdLst>
              <a:gd name="connsiteX0" fmla="*/ 0 w 5127329"/>
              <a:gd name="connsiteY0" fmla="*/ 626693 h 736605"/>
              <a:gd name="connsiteX1" fmla="*/ 1101285 w 5127329"/>
              <a:gd name="connsiteY1" fmla="*/ 726810 h 736605"/>
              <a:gd name="connsiteX2" fmla="*/ 3397296 w 5127329"/>
              <a:gd name="connsiteY2" fmla="*/ 413111 h 736605"/>
              <a:gd name="connsiteX3" fmla="*/ 5019188 w 5127329"/>
              <a:gd name="connsiteY3" fmla="*/ 59365 h 736605"/>
              <a:gd name="connsiteX4" fmla="*/ 4899048 w 5127329"/>
              <a:gd name="connsiteY4" fmla="*/ 5969 h 736605"/>
              <a:gd name="connsiteX5" fmla="*/ 5125979 w 5127329"/>
              <a:gd name="connsiteY5" fmla="*/ 19318 h 736605"/>
              <a:gd name="connsiteX6" fmla="*/ 4999165 w 5127329"/>
              <a:gd name="connsiteY6" fmla="*/ 166156 h 73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7329" h="736605">
                <a:moveTo>
                  <a:pt x="0" y="626693"/>
                </a:moveTo>
                <a:cubicBezTo>
                  <a:pt x="267534" y="694550"/>
                  <a:pt x="535069" y="762407"/>
                  <a:pt x="1101285" y="726810"/>
                </a:cubicBezTo>
                <a:cubicBezTo>
                  <a:pt x="1667501" y="691213"/>
                  <a:pt x="2744312" y="524352"/>
                  <a:pt x="3397296" y="413111"/>
                </a:cubicBezTo>
                <a:cubicBezTo>
                  <a:pt x="4050280" y="301870"/>
                  <a:pt x="4768896" y="127222"/>
                  <a:pt x="5019188" y="59365"/>
                </a:cubicBezTo>
                <a:cubicBezTo>
                  <a:pt x="5269480" y="-8492"/>
                  <a:pt x="4881250" y="12643"/>
                  <a:pt x="4899048" y="5969"/>
                </a:cubicBezTo>
                <a:cubicBezTo>
                  <a:pt x="4916846" y="-705"/>
                  <a:pt x="5109293" y="-7380"/>
                  <a:pt x="5125979" y="19318"/>
                </a:cubicBezTo>
                <a:cubicBezTo>
                  <a:pt x="5142665" y="46016"/>
                  <a:pt x="4999165" y="166156"/>
                  <a:pt x="4999165" y="166156"/>
                </a:cubicBezTo>
              </a:path>
            </a:pathLst>
          </a:custGeom>
          <a:noFill/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289235" y="3479247"/>
            <a:ext cx="1635343" cy="313699"/>
          </a:xfrm>
          <a:custGeom>
            <a:avLst/>
            <a:gdLst>
              <a:gd name="connsiteX0" fmla="*/ 1635343 w 1635343"/>
              <a:gd name="connsiteY0" fmla="*/ 0 h 313699"/>
              <a:gd name="connsiteX1" fmla="*/ 93545 w 1635343"/>
              <a:gd name="connsiteY1" fmla="*/ 226931 h 313699"/>
              <a:gd name="connsiteX2" fmla="*/ 153615 w 1635343"/>
              <a:gd name="connsiteY2" fmla="*/ 120140 h 313699"/>
              <a:gd name="connsiteX3" fmla="*/ 102 w 1635343"/>
              <a:gd name="connsiteY3" fmla="*/ 246955 h 313699"/>
              <a:gd name="connsiteX4" fmla="*/ 180312 w 1635343"/>
              <a:gd name="connsiteY4" fmla="*/ 313699 h 31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343" h="313699">
                <a:moveTo>
                  <a:pt x="1635343" y="0"/>
                </a:moveTo>
                <a:cubicBezTo>
                  <a:pt x="987921" y="103454"/>
                  <a:pt x="340500" y="206908"/>
                  <a:pt x="93545" y="226931"/>
                </a:cubicBezTo>
                <a:cubicBezTo>
                  <a:pt x="-153410" y="246954"/>
                  <a:pt x="169189" y="116803"/>
                  <a:pt x="153615" y="120140"/>
                </a:cubicBezTo>
                <a:cubicBezTo>
                  <a:pt x="138041" y="123477"/>
                  <a:pt x="-4348" y="214695"/>
                  <a:pt x="102" y="246955"/>
                </a:cubicBezTo>
                <a:cubicBezTo>
                  <a:pt x="4551" y="279215"/>
                  <a:pt x="180312" y="313699"/>
                  <a:pt x="180312" y="3136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404847" y="3479247"/>
            <a:ext cx="579801" cy="307271"/>
          </a:xfrm>
          <a:custGeom>
            <a:avLst/>
            <a:gdLst>
              <a:gd name="connsiteX0" fmla="*/ 579801 w 579801"/>
              <a:gd name="connsiteY0" fmla="*/ 0 h 307271"/>
              <a:gd name="connsiteX1" fmla="*/ 32496 w 579801"/>
              <a:gd name="connsiteY1" fmla="*/ 280327 h 307271"/>
              <a:gd name="connsiteX2" fmla="*/ 59194 w 579801"/>
              <a:gd name="connsiteY2" fmla="*/ 206908 h 307271"/>
              <a:gd name="connsiteX3" fmla="*/ 25822 w 579801"/>
              <a:gd name="connsiteY3" fmla="*/ 300350 h 307271"/>
              <a:gd name="connsiteX4" fmla="*/ 186008 w 579801"/>
              <a:gd name="connsiteY4" fmla="*/ 300350 h 30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801" h="307271">
                <a:moveTo>
                  <a:pt x="579801" y="0"/>
                </a:moveTo>
                <a:cubicBezTo>
                  <a:pt x="349532" y="122921"/>
                  <a:pt x="119264" y="245842"/>
                  <a:pt x="32496" y="280327"/>
                </a:cubicBezTo>
                <a:cubicBezTo>
                  <a:pt x="-54272" y="314812"/>
                  <a:pt x="60306" y="203571"/>
                  <a:pt x="59194" y="206908"/>
                </a:cubicBezTo>
                <a:cubicBezTo>
                  <a:pt x="58082" y="210245"/>
                  <a:pt x="4686" y="284776"/>
                  <a:pt x="25822" y="300350"/>
                </a:cubicBezTo>
                <a:cubicBezTo>
                  <a:pt x="46958" y="315924"/>
                  <a:pt x="186008" y="300350"/>
                  <a:pt x="186008" y="3003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024695" y="3499270"/>
            <a:ext cx="147021" cy="254809"/>
          </a:xfrm>
          <a:custGeom>
            <a:avLst/>
            <a:gdLst>
              <a:gd name="connsiteX0" fmla="*/ 0 w 147021"/>
              <a:gd name="connsiteY0" fmla="*/ 0 h 254809"/>
              <a:gd name="connsiteX1" fmla="*/ 120140 w 147021"/>
              <a:gd name="connsiteY1" fmla="*/ 233606 h 254809"/>
              <a:gd name="connsiteX2" fmla="*/ 146838 w 147021"/>
              <a:gd name="connsiteY2" fmla="*/ 126815 h 254809"/>
              <a:gd name="connsiteX3" fmla="*/ 113466 w 147021"/>
              <a:gd name="connsiteY3" fmla="*/ 253630 h 254809"/>
              <a:gd name="connsiteX4" fmla="*/ 20023 w 147021"/>
              <a:gd name="connsiteY4" fmla="*/ 193560 h 25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021" h="254809">
                <a:moveTo>
                  <a:pt x="0" y="0"/>
                </a:moveTo>
                <a:cubicBezTo>
                  <a:pt x="47833" y="106235"/>
                  <a:pt x="95667" y="212470"/>
                  <a:pt x="120140" y="233606"/>
                </a:cubicBezTo>
                <a:cubicBezTo>
                  <a:pt x="144613" y="254742"/>
                  <a:pt x="147950" y="123478"/>
                  <a:pt x="146838" y="126815"/>
                </a:cubicBezTo>
                <a:cubicBezTo>
                  <a:pt x="145726" y="130152"/>
                  <a:pt x="134602" y="242506"/>
                  <a:pt x="113466" y="253630"/>
                </a:cubicBezTo>
                <a:cubicBezTo>
                  <a:pt x="92330" y="264754"/>
                  <a:pt x="20023" y="193560"/>
                  <a:pt x="20023" y="193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044718" y="3479247"/>
            <a:ext cx="1214913" cy="266978"/>
          </a:xfrm>
          <a:custGeom>
            <a:avLst/>
            <a:gdLst>
              <a:gd name="connsiteX0" fmla="*/ 0 w 1214913"/>
              <a:gd name="connsiteY0" fmla="*/ 0 h 266978"/>
              <a:gd name="connsiteX1" fmla="*/ 1134657 w 1214913"/>
              <a:gd name="connsiteY1" fmla="*/ 200234 h 266978"/>
              <a:gd name="connsiteX2" fmla="*/ 1067913 w 1214913"/>
              <a:gd name="connsiteY2" fmla="*/ 73419 h 266978"/>
              <a:gd name="connsiteX3" fmla="*/ 1214751 w 1214913"/>
              <a:gd name="connsiteY3" fmla="*/ 220257 h 266978"/>
              <a:gd name="connsiteX4" fmla="*/ 1034540 w 1214913"/>
              <a:gd name="connsiteY4" fmla="*/ 266978 h 26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913" h="266978">
                <a:moveTo>
                  <a:pt x="0" y="0"/>
                </a:moveTo>
                <a:cubicBezTo>
                  <a:pt x="478335" y="93998"/>
                  <a:pt x="956671" y="187997"/>
                  <a:pt x="1134657" y="200234"/>
                </a:cubicBezTo>
                <a:cubicBezTo>
                  <a:pt x="1312643" y="212471"/>
                  <a:pt x="1054564" y="70082"/>
                  <a:pt x="1067913" y="73419"/>
                </a:cubicBezTo>
                <a:cubicBezTo>
                  <a:pt x="1081262" y="76756"/>
                  <a:pt x="1220313" y="187997"/>
                  <a:pt x="1214751" y="220257"/>
                </a:cubicBezTo>
                <a:cubicBezTo>
                  <a:pt x="1209189" y="252517"/>
                  <a:pt x="1034540" y="266978"/>
                  <a:pt x="1034540" y="2669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071416" y="3452549"/>
            <a:ext cx="2461689" cy="313700"/>
          </a:xfrm>
          <a:custGeom>
            <a:avLst/>
            <a:gdLst>
              <a:gd name="connsiteX0" fmla="*/ 0 w 2461689"/>
              <a:gd name="connsiteY0" fmla="*/ 0 h 313700"/>
              <a:gd name="connsiteX1" fmla="*/ 140164 w 2461689"/>
              <a:gd name="connsiteY1" fmla="*/ 6675 h 313700"/>
              <a:gd name="connsiteX2" fmla="*/ 2342733 w 2461689"/>
              <a:gd name="connsiteY2" fmla="*/ 220257 h 313700"/>
              <a:gd name="connsiteX3" fmla="*/ 2195895 w 2461689"/>
              <a:gd name="connsiteY3" fmla="*/ 93443 h 313700"/>
              <a:gd name="connsiteX4" fmla="*/ 2456199 w 2461689"/>
              <a:gd name="connsiteY4" fmla="*/ 246955 h 313700"/>
              <a:gd name="connsiteX5" fmla="*/ 2322710 w 2461689"/>
              <a:gd name="connsiteY5" fmla="*/ 313700 h 31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1689" h="313700">
                <a:moveTo>
                  <a:pt x="0" y="0"/>
                </a:moveTo>
                <a:lnTo>
                  <a:pt x="140164" y="6675"/>
                </a:lnTo>
                <a:cubicBezTo>
                  <a:pt x="530620" y="43385"/>
                  <a:pt x="2000111" y="205796"/>
                  <a:pt x="2342733" y="220257"/>
                </a:cubicBezTo>
                <a:cubicBezTo>
                  <a:pt x="2685355" y="234718"/>
                  <a:pt x="2176984" y="88993"/>
                  <a:pt x="2195895" y="93443"/>
                </a:cubicBezTo>
                <a:cubicBezTo>
                  <a:pt x="2214806" y="97893"/>
                  <a:pt x="2435063" y="210246"/>
                  <a:pt x="2456199" y="246955"/>
                </a:cubicBezTo>
                <a:cubicBezTo>
                  <a:pt x="2477335" y="283664"/>
                  <a:pt x="2322710" y="313700"/>
                  <a:pt x="2322710" y="3137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62" y="4560916"/>
            <a:ext cx="2610895" cy="190409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895475" y="5819775"/>
            <a:ext cx="3714750" cy="345316"/>
          </a:xfrm>
          <a:custGeom>
            <a:avLst/>
            <a:gdLst>
              <a:gd name="connsiteX0" fmla="*/ 3714750 w 3714750"/>
              <a:gd name="connsiteY0" fmla="*/ 0 h 345316"/>
              <a:gd name="connsiteX1" fmla="*/ 2495550 w 3714750"/>
              <a:gd name="connsiteY1" fmla="*/ 342900 h 345316"/>
              <a:gd name="connsiteX2" fmla="*/ 0 w 3714750"/>
              <a:gd name="connsiteY2" fmla="*/ 161925 h 34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0" h="345316">
                <a:moveTo>
                  <a:pt x="3714750" y="0"/>
                </a:moveTo>
                <a:cubicBezTo>
                  <a:pt x="3414712" y="157956"/>
                  <a:pt x="3114675" y="315913"/>
                  <a:pt x="2495550" y="342900"/>
                </a:cubicBezTo>
                <a:cubicBezTo>
                  <a:pt x="1876425" y="369888"/>
                  <a:pt x="0" y="161925"/>
                  <a:pt x="0" y="161925"/>
                </a:cubicBezTo>
              </a:path>
            </a:pathLst>
          </a:custGeom>
          <a:noFill/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10200" y="5789899"/>
            <a:ext cx="213542" cy="220376"/>
          </a:xfrm>
          <a:custGeom>
            <a:avLst/>
            <a:gdLst>
              <a:gd name="connsiteX0" fmla="*/ 0 w 213542"/>
              <a:gd name="connsiteY0" fmla="*/ 48926 h 220376"/>
              <a:gd name="connsiteX1" fmla="*/ 209550 w 213542"/>
              <a:gd name="connsiteY1" fmla="*/ 10826 h 220376"/>
              <a:gd name="connsiteX2" fmla="*/ 142875 w 213542"/>
              <a:gd name="connsiteY2" fmla="*/ 220376 h 22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542" h="220376">
                <a:moveTo>
                  <a:pt x="0" y="48926"/>
                </a:moveTo>
                <a:cubicBezTo>
                  <a:pt x="92869" y="15588"/>
                  <a:pt x="185738" y="-17749"/>
                  <a:pt x="209550" y="10826"/>
                </a:cubicBezTo>
                <a:cubicBezTo>
                  <a:pt x="233362" y="39401"/>
                  <a:pt x="142875" y="220376"/>
                  <a:pt x="142875" y="220376"/>
                </a:cubicBezTo>
              </a:path>
            </a:pathLst>
          </a:custGeom>
          <a:noFill/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8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RPKI Certificates Follow Allocations:</a:t>
            </a:r>
            <a:br>
              <a:rPr lang="en-US" dirty="0"/>
            </a:br>
            <a:r>
              <a:rPr lang="en-US" dirty="0"/>
              <a:t>A single </a:t>
            </a:r>
            <a:r>
              <a:rPr lang="en-US" dirty="0" smtClean="0"/>
              <a:t>IANA-issued </a:t>
            </a:r>
            <a:r>
              <a:rPr lang="en-US" dirty="0"/>
              <a:t>Trust Anchor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2191" y="2115347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IANA</a:t>
            </a:r>
          </a:p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0/0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Public Key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4864" y="3352376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AFRINIC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247" y="3352376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AhnbergHand" charset="0"/>
                <a:ea typeface="AhnbergHand" charset="0"/>
                <a:cs typeface="AhnbergHand" charset="0"/>
              </a:rPr>
              <a:t>APNIC</a:t>
            </a:r>
            <a:endParaRPr lang="en-US" sz="120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9712" y="3352376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ARIN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157" y="3352376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LACNIC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8611" y="3352376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RIPE NCC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35893" y="3225531"/>
            <a:ext cx="989862" cy="493448"/>
          </a:xfrm>
          <a:custGeom>
            <a:avLst/>
            <a:gdLst>
              <a:gd name="connsiteX0" fmla="*/ 45719 w 989862"/>
              <a:gd name="connsiteY0" fmla="*/ 24473 h 493448"/>
              <a:gd name="connsiteX1" fmla="*/ 32370 w 989862"/>
              <a:gd name="connsiteY1" fmla="*/ 418266 h 493448"/>
              <a:gd name="connsiteX2" fmla="*/ 72416 w 989862"/>
              <a:gd name="connsiteY2" fmla="*/ 451638 h 493448"/>
              <a:gd name="connsiteX3" fmla="*/ 860002 w 989862"/>
              <a:gd name="connsiteY3" fmla="*/ 478336 h 493448"/>
              <a:gd name="connsiteX4" fmla="*/ 980142 w 989862"/>
              <a:gd name="connsiteY4" fmla="*/ 451638 h 493448"/>
              <a:gd name="connsiteX5" fmla="*/ 973468 w 989862"/>
              <a:gd name="connsiteY5" fmla="*/ 31147 h 493448"/>
              <a:gd name="connsiteX6" fmla="*/ 900049 w 989862"/>
              <a:gd name="connsiteY6" fmla="*/ 31147 h 493448"/>
              <a:gd name="connsiteX7" fmla="*/ 212580 w 989862"/>
              <a:gd name="connsiteY7" fmla="*/ 4450 h 49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862" h="493448">
                <a:moveTo>
                  <a:pt x="45719" y="24473"/>
                </a:moveTo>
                <a:cubicBezTo>
                  <a:pt x="36819" y="185772"/>
                  <a:pt x="27920" y="347072"/>
                  <a:pt x="32370" y="418266"/>
                </a:cubicBezTo>
                <a:cubicBezTo>
                  <a:pt x="36819" y="489460"/>
                  <a:pt x="-65523" y="441626"/>
                  <a:pt x="72416" y="451638"/>
                </a:cubicBezTo>
                <a:cubicBezTo>
                  <a:pt x="210355" y="461650"/>
                  <a:pt x="708714" y="478336"/>
                  <a:pt x="860002" y="478336"/>
                </a:cubicBezTo>
                <a:cubicBezTo>
                  <a:pt x="1011290" y="478336"/>
                  <a:pt x="961231" y="526169"/>
                  <a:pt x="980142" y="451638"/>
                </a:cubicBezTo>
                <a:cubicBezTo>
                  <a:pt x="999053" y="377107"/>
                  <a:pt x="986817" y="101229"/>
                  <a:pt x="973468" y="31147"/>
                </a:cubicBezTo>
                <a:cubicBezTo>
                  <a:pt x="960119" y="-38935"/>
                  <a:pt x="900049" y="31147"/>
                  <a:pt x="900049" y="31147"/>
                </a:cubicBezTo>
                <a:lnTo>
                  <a:pt x="212580" y="44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53323" y="3255937"/>
            <a:ext cx="880265" cy="492615"/>
          </a:xfrm>
          <a:custGeom>
            <a:avLst/>
            <a:gdLst>
              <a:gd name="connsiteX0" fmla="*/ 23249 w 880265"/>
              <a:gd name="connsiteY0" fmla="*/ 27439 h 492615"/>
              <a:gd name="connsiteX1" fmla="*/ 29924 w 880265"/>
              <a:gd name="connsiteY1" fmla="*/ 94184 h 492615"/>
              <a:gd name="connsiteX2" fmla="*/ 49947 w 880265"/>
              <a:gd name="connsiteY2" fmla="*/ 394534 h 492615"/>
              <a:gd name="connsiteX3" fmla="*/ 56622 w 880265"/>
              <a:gd name="connsiteY3" fmla="*/ 481302 h 492615"/>
              <a:gd name="connsiteX4" fmla="*/ 804160 w 880265"/>
              <a:gd name="connsiteY4" fmla="*/ 487976 h 492615"/>
              <a:gd name="connsiteX5" fmla="*/ 857556 w 880265"/>
              <a:gd name="connsiteY5" fmla="*/ 447930 h 492615"/>
              <a:gd name="connsiteX6" fmla="*/ 824184 w 880265"/>
              <a:gd name="connsiteY6" fmla="*/ 107533 h 492615"/>
              <a:gd name="connsiteX7" fmla="*/ 797486 w 880265"/>
              <a:gd name="connsiteY7" fmla="*/ 7416 h 492615"/>
              <a:gd name="connsiteX8" fmla="*/ 116692 w 880265"/>
              <a:gd name="connsiteY8" fmla="*/ 7416 h 49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265" h="492615">
                <a:moveTo>
                  <a:pt x="23249" y="27439"/>
                </a:moveTo>
                <a:cubicBezTo>
                  <a:pt x="24361" y="30220"/>
                  <a:pt x="25474" y="33002"/>
                  <a:pt x="29924" y="94184"/>
                </a:cubicBezTo>
                <a:cubicBezTo>
                  <a:pt x="34374" y="155367"/>
                  <a:pt x="45497" y="330014"/>
                  <a:pt x="49947" y="394534"/>
                </a:cubicBezTo>
                <a:cubicBezTo>
                  <a:pt x="54397" y="459054"/>
                  <a:pt x="-69080" y="465728"/>
                  <a:pt x="56622" y="481302"/>
                </a:cubicBezTo>
                <a:cubicBezTo>
                  <a:pt x="182324" y="496876"/>
                  <a:pt x="670671" y="493538"/>
                  <a:pt x="804160" y="487976"/>
                </a:cubicBezTo>
                <a:cubicBezTo>
                  <a:pt x="937649" y="482414"/>
                  <a:pt x="854219" y="511337"/>
                  <a:pt x="857556" y="447930"/>
                </a:cubicBezTo>
                <a:cubicBezTo>
                  <a:pt x="860893" y="384523"/>
                  <a:pt x="834196" y="180952"/>
                  <a:pt x="824184" y="107533"/>
                </a:cubicBezTo>
                <a:cubicBezTo>
                  <a:pt x="814172" y="34114"/>
                  <a:pt x="915401" y="24102"/>
                  <a:pt x="797486" y="7416"/>
                </a:cubicBezTo>
                <a:cubicBezTo>
                  <a:pt x="679571" y="-9270"/>
                  <a:pt x="116692" y="7416"/>
                  <a:pt x="116692" y="74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97561" y="3229955"/>
            <a:ext cx="737890" cy="528232"/>
          </a:xfrm>
          <a:custGeom>
            <a:avLst/>
            <a:gdLst>
              <a:gd name="connsiteX0" fmla="*/ 614369 w 737890"/>
              <a:gd name="connsiteY0" fmla="*/ 6700 h 528232"/>
              <a:gd name="connsiteX1" fmla="*/ 53715 w 737890"/>
              <a:gd name="connsiteY1" fmla="*/ 6700 h 528232"/>
              <a:gd name="connsiteX2" fmla="*/ 27017 w 737890"/>
              <a:gd name="connsiteY2" fmla="*/ 46747 h 528232"/>
              <a:gd name="connsiteX3" fmla="*/ 93762 w 737890"/>
              <a:gd name="connsiteY3" fmla="*/ 473912 h 528232"/>
              <a:gd name="connsiteX4" fmla="*/ 133808 w 737890"/>
              <a:gd name="connsiteY4" fmla="*/ 520633 h 528232"/>
              <a:gd name="connsiteX5" fmla="*/ 674439 w 737890"/>
              <a:gd name="connsiteY5" fmla="*/ 520633 h 528232"/>
              <a:gd name="connsiteX6" fmla="*/ 727835 w 737890"/>
              <a:gd name="connsiteY6" fmla="*/ 447214 h 528232"/>
              <a:gd name="connsiteX7" fmla="*/ 681113 w 737890"/>
              <a:gd name="connsiteY7" fmla="*/ 46747 h 52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890" h="528232">
                <a:moveTo>
                  <a:pt x="614369" y="6700"/>
                </a:moveTo>
                <a:cubicBezTo>
                  <a:pt x="382988" y="3363"/>
                  <a:pt x="151607" y="26"/>
                  <a:pt x="53715" y="6700"/>
                </a:cubicBezTo>
                <a:cubicBezTo>
                  <a:pt x="-44177" y="13374"/>
                  <a:pt x="20342" y="-31122"/>
                  <a:pt x="27017" y="46747"/>
                </a:cubicBezTo>
                <a:cubicBezTo>
                  <a:pt x="33691" y="124616"/>
                  <a:pt x="75963" y="394931"/>
                  <a:pt x="93762" y="473912"/>
                </a:cubicBezTo>
                <a:cubicBezTo>
                  <a:pt x="111560" y="552893"/>
                  <a:pt x="37029" y="512846"/>
                  <a:pt x="133808" y="520633"/>
                </a:cubicBezTo>
                <a:cubicBezTo>
                  <a:pt x="230587" y="528420"/>
                  <a:pt x="575435" y="532869"/>
                  <a:pt x="674439" y="520633"/>
                </a:cubicBezTo>
                <a:cubicBezTo>
                  <a:pt x="773443" y="508397"/>
                  <a:pt x="726723" y="526195"/>
                  <a:pt x="727835" y="447214"/>
                </a:cubicBezTo>
                <a:cubicBezTo>
                  <a:pt x="728947" y="368233"/>
                  <a:pt x="705030" y="207490"/>
                  <a:pt x="681113" y="46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484064" y="1788234"/>
            <a:ext cx="1403975" cy="1145971"/>
          </a:xfrm>
          <a:custGeom>
            <a:avLst/>
            <a:gdLst>
              <a:gd name="connsiteX0" fmla="*/ 40047 w 1403975"/>
              <a:gd name="connsiteY0" fmla="*/ 180275 h 1145971"/>
              <a:gd name="connsiteX1" fmla="*/ 26698 w 1403975"/>
              <a:gd name="connsiteY1" fmla="*/ 780976 h 1145971"/>
              <a:gd name="connsiteX2" fmla="*/ 53396 w 1403975"/>
              <a:gd name="connsiteY2" fmla="*/ 1041279 h 1145971"/>
              <a:gd name="connsiteX3" fmla="*/ 86768 w 1403975"/>
              <a:gd name="connsiteY3" fmla="*/ 1101349 h 1145971"/>
              <a:gd name="connsiteX4" fmla="*/ 206908 w 1403975"/>
              <a:gd name="connsiteY4" fmla="*/ 1114698 h 1145971"/>
              <a:gd name="connsiteX5" fmla="*/ 1288170 w 1403975"/>
              <a:gd name="connsiteY5" fmla="*/ 1101349 h 1145971"/>
              <a:gd name="connsiteX6" fmla="*/ 1374937 w 1403975"/>
              <a:gd name="connsiteY6" fmla="*/ 1061303 h 1145971"/>
              <a:gd name="connsiteX7" fmla="*/ 1301518 w 1403975"/>
              <a:gd name="connsiteY7" fmla="*/ 86833 h 1145971"/>
              <a:gd name="connsiteX8" fmla="*/ 1121308 w 1403975"/>
              <a:gd name="connsiteY8" fmla="*/ 46786 h 1145971"/>
              <a:gd name="connsiteX9" fmla="*/ 0 w 1403975"/>
              <a:gd name="connsiteY9" fmla="*/ 80158 h 114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3975" h="1145971">
                <a:moveTo>
                  <a:pt x="40047" y="180275"/>
                </a:moveTo>
                <a:cubicBezTo>
                  <a:pt x="32260" y="408875"/>
                  <a:pt x="24473" y="637475"/>
                  <a:pt x="26698" y="780976"/>
                </a:cubicBezTo>
                <a:cubicBezTo>
                  <a:pt x="28923" y="924477"/>
                  <a:pt x="43384" y="987884"/>
                  <a:pt x="53396" y="1041279"/>
                </a:cubicBezTo>
                <a:cubicBezTo>
                  <a:pt x="63408" y="1094674"/>
                  <a:pt x="61183" y="1089113"/>
                  <a:pt x="86768" y="1101349"/>
                </a:cubicBezTo>
                <a:cubicBezTo>
                  <a:pt x="112353" y="1113585"/>
                  <a:pt x="6674" y="1114698"/>
                  <a:pt x="206908" y="1114698"/>
                </a:cubicBezTo>
                <a:cubicBezTo>
                  <a:pt x="407142" y="1114698"/>
                  <a:pt x="1093499" y="1110248"/>
                  <a:pt x="1288170" y="1101349"/>
                </a:cubicBezTo>
                <a:cubicBezTo>
                  <a:pt x="1482841" y="1092450"/>
                  <a:pt x="1372712" y="1230389"/>
                  <a:pt x="1374937" y="1061303"/>
                </a:cubicBezTo>
                <a:cubicBezTo>
                  <a:pt x="1377162" y="892217"/>
                  <a:pt x="1343790" y="255919"/>
                  <a:pt x="1301518" y="86833"/>
                </a:cubicBezTo>
                <a:cubicBezTo>
                  <a:pt x="1259247" y="-82253"/>
                  <a:pt x="1338228" y="47898"/>
                  <a:pt x="1121308" y="46786"/>
                </a:cubicBezTo>
                <a:cubicBezTo>
                  <a:pt x="904388" y="45674"/>
                  <a:pt x="0" y="80158"/>
                  <a:pt x="0" y="801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019188" y="3176676"/>
            <a:ext cx="1112607" cy="579251"/>
          </a:xfrm>
          <a:custGeom>
            <a:avLst/>
            <a:gdLst>
              <a:gd name="connsiteX0" fmla="*/ 0 w 1112607"/>
              <a:gd name="connsiteY0" fmla="*/ 66653 h 579251"/>
              <a:gd name="connsiteX1" fmla="*/ 80094 w 1112607"/>
              <a:gd name="connsiteY1" fmla="*/ 513842 h 579251"/>
              <a:gd name="connsiteX2" fmla="*/ 120140 w 1112607"/>
              <a:gd name="connsiteY2" fmla="*/ 573912 h 579251"/>
              <a:gd name="connsiteX3" fmla="*/ 1014517 w 1112607"/>
              <a:gd name="connsiteY3" fmla="*/ 567237 h 579251"/>
              <a:gd name="connsiteX4" fmla="*/ 1094611 w 1112607"/>
              <a:gd name="connsiteY4" fmla="*/ 493818 h 579251"/>
              <a:gd name="connsiteX5" fmla="*/ 1061238 w 1112607"/>
              <a:gd name="connsiteY5" fmla="*/ 39956 h 579251"/>
              <a:gd name="connsiteX6" fmla="*/ 847656 w 1112607"/>
              <a:gd name="connsiteY6" fmla="*/ 26607 h 579251"/>
              <a:gd name="connsiteX7" fmla="*/ 100117 w 1112607"/>
              <a:gd name="connsiteY7" fmla="*/ 73328 h 57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607" h="579251">
                <a:moveTo>
                  <a:pt x="0" y="66653"/>
                </a:moveTo>
                <a:cubicBezTo>
                  <a:pt x="30035" y="247976"/>
                  <a:pt x="60071" y="429299"/>
                  <a:pt x="80094" y="513842"/>
                </a:cubicBezTo>
                <a:cubicBezTo>
                  <a:pt x="100117" y="598385"/>
                  <a:pt x="-35597" y="565013"/>
                  <a:pt x="120140" y="573912"/>
                </a:cubicBezTo>
                <a:cubicBezTo>
                  <a:pt x="275877" y="582811"/>
                  <a:pt x="852105" y="580586"/>
                  <a:pt x="1014517" y="567237"/>
                </a:cubicBezTo>
                <a:cubicBezTo>
                  <a:pt x="1176929" y="553888"/>
                  <a:pt x="1086824" y="581698"/>
                  <a:pt x="1094611" y="493818"/>
                </a:cubicBezTo>
                <a:cubicBezTo>
                  <a:pt x="1102398" y="405938"/>
                  <a:pt x="1102397" y="117824"/>
                  <a:pt x="1061238" y="39956"/>
                </a:cubicBezTo>
                <a:cubicBezTo>
                  <a:pt x="1020079" y="-37912"/>
                  <a:pt x="1007843" y="21045"/>
                  <a:pt x="847656" y="26607"/>
                </a:cubicBezTo>
                <a:cubicBezTo>
                  <a:pt x="687469" y="32169"/>
                  <a:pt x="100117" y="73328"/>
                  <a:pt x="100117" y="733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340730" y="3203283"/>
            <a:ext cx="1303743" cy="521495"/>
          </a:xfrm>
          <a:custGeom>
            <a:avLst/>
            <a:gdLst>
              <a:gd name="connsiteX0" fmla="*/ 0 w 1303743"/>
              <a:gd name="connsiteY0" fmla="*/ 0 h 521495"/>
              <a:gd name="connsiteX1" fmla="*/ 60070 w 1303743"/>
              <a:gd name="connsiteY1" fmla="*/ 473886 h 521495"/>
              <a:gd name="connsiteX2" fmla="*/ 66744 w 1303743"/>
              <a:gd name="connsiteY2" fmla="*/ 507258 h 521495"/>
              <a:gd name="connsiteX3" fmla="*/ 153512 w 1303743"/>
              <a:gd name="connsiteY3" fmla="*/ 493909 h 521495"/>
              <a:gd name="connsiteX4" fmla="*/ 1161355 w 1303743"/>
              <a:gd name="connsiteY4" fmla="*/ 473886 h 521495"/>
              <a:gd name="connsiteX5" fmla="*/ 1241448 w 1303743"/>
              <a:gd name="connsiteY5" fmla="*/ 453863 h 521495"/>
              <a:gd name="connsiteX6" fmla="*/ 1234774 w 1303743"/>
              <a:gd name="connsiteY6" fmla="*/ 140163 h 521495"/>
              <a:gd name="connsiteX7" fmla="*/ 1234774 w 1303743"/>
              <a:gd name="connsiteY7" fmla="*/ 80093 h 521495"/>
              <a:gd name="connsiteX8" fmla="*/ 300350 w 1303743"/>
              <a:gd name="connsiteY8" fmla="*/ 46721 h 521495"/>
              <a:gd name="connsiteX9" fmla="*/ 100117 w 1303743"/>
              <a:gd name="connsiteY9" fmla="*/ 66744 h 52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743" h="521495">
                <a:moveTo>
                  <a:pt x="0" y="0"/>
                </a:moveTo>
                <a:cubicBezTo>
                  <a:pt x="24473" y="194671"/>
                  <a:pt x="48946" y="389343"/>
                  <a:pt x="60070" y="473886"/>
                </a:cubicBezTo>
                <a:cubicBezTo>
                  <a:pt x="71194" y="558429"/>
                  <a:pt x="51170" y="503921"/>
                  <a:pt x="66744" y="507258"/>
                </a:cubicBezTo>
                <a:cubicBezTo>
                  <a:pt x="82318" y="510595"/>
                  <a:pt x="-28923" y="499471"/>
                  <a:pt x="153512" y="493909"/>
                </a:cubicBezTo>
                <a:cubicBezTo>
                  <a:pt x="335947" y="488347"/>
                  <a:pt x="980033" y="480560"/>
                  <a:pt x="1161355" y="473886"/>
                </a:cubicBezTo>
                <a:cubicBezTo>
                  <a:pt x="1342677" y="467212"/>
                  <a:pt x="1229212" y="509483"/>
                  <a:pt x="1241448" y="453863"/>
                </a:cubicBezTo>
                <a:cubicBezTo>
                  <a:pt x="1253684" y="398243"/>
                  <a:pt x="1235886" y="202458"/>
                  <a:pt x="1234774" y="140163"/>
                </a:cubicBezTo>
                <a:cubicBezTo>
                  <a:pt x="1233662" y="77868"/>
                  <a:pt x="1390511" y="95667"/>
                  <a:pt x="1234774" y="80093"/>
                </a:cubicBezTo>
                <a:cubicBezTo>
                  <a:pt x="1079037" y="64519"/>
                  <a:pt x="489459" y="48946"/>
                  <a:pt x="300350" y="46721"/>
                </a:cubicBezTo>
                <a:cubicBezTo>
                  <a:pt x="111241" y="44496"/>
                  <a:pt x="100117" y="66744"/>
                  <a:pt x="100117" y="667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289235" y="2942979"/>
            <a:ext cx="1635343" cy="313699"/>
          </a:xfrm>
          <a:custGeom>
            <a:avLst/>
            <a:gdLst>
              <a:gd name="connsiteX0" fmla="*/ 1635343 w 1635343"/>
              <a:gd name="connsiteY0" fmla="*/ 0 h 313699"/>
              <a:gd name="connsiteX1" fmla="*/ 93545 w 1635343"/>
              <a:gd name="connsiteY1" fmla="*/ 226931 h 313699"/>
              <a:gd name="connsiteX2" fmla="*/ 153615 w 1635343"/>
              <a:gd name="connsiteY2" fmla="*/ 120140 h 313699"/>
              <a:gd name="connsiteX3" fmla="*/ 102 w 1635343"/>
              <a:gd name="connsiteY3" fmla="*/ 246955 h 313699"/>
              <a:gd name="connsiteX4" fmla="*/ 180312 w 1635343"/>
              <a:gd name="connsiteY4" fmla="*/ 313699 h 31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343" h="313699">
                <a:moveTo>
                  <a:pt x="1635343" y="0"/>
                </a:moveTo>
                <a:cubicBezTo>
                  <a:pt x="987921" y="103454"/>
                  <a:pt x="340500" y="206908"/>
                  <a:pt x="93545" y="226931"/>
                </a:cubicBezTo>
                <a:cubicBezTo>
                  <a:pt x="-153410" y="246954"/>
                  <a:pt x="169189" y="116803"/>
                  <a:pt x="153615" y="120140"/>
                </a:cubicBezTo>
                <a:cubicBezTo>
                  <a:pt x="138041" y="123477"/>
                  <a:pt x="-4348" y="214695"/>
                  <a:pt x="102" y="246955"/>
                </a:cubicBezTo>
                <a:cubicBezTo>
                  <a:pt x="4551" y="279215"/>
                  <a:pt x="180312" y="313699"/>
                  <a:pt x="180312" y="3136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404847" y="2942979"/>
            <a:ext cx="579801" cy="307271"/>
          </a:xfrm>
          <a:custGeom>
            <a:avLst/>
            <a:gdLst>
              <a:gd name="connsiteX0" fmla="*/ 579801 w 579801"/>
              <a:gd name="connsiteY0" fmla="*/ 0 h 307271"/>
              <a:gd name="connsiteX1" fmla="*/ 32496 w 579801"/>
              <a:gd name="connsiteY1" fmla="*/ 280327 h 307271"/>
              <a:gd name="connsiteX2" fmla="*/ 59194 w 579801"/>
              <a:gd name="connsiteY2" fmla="*/ 206908 h 307271"/>
              <a:gd name="connsiteX3" fmla="*/ 25822 w 579801"/>
              <a:gd name="connsiteY3" fmla="*/ 300350 h 307271"/>
              <a:gd name="connsiteX4" fmla="*/ 186008 w 579801"/>
              <a:gd name="connsiteY4" fmla="*/ 300350 h 30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801" h="307271">
                <a:moveTo>
                  <a:pt x="579801" y="0"/>
                </a:moveTo>
                <a:cubicBezTo>
                  <a:pt x="349532" y="122921"/>
                  <a:pt x="119264" y="245842"/>
                  <a:pt x="32496" y="280327"/>
                </a:cubicBezTo>
                <a:cubicBezTo>
                  <a:pt x="-54272" y="314812"/>
                  <a:pt x="60306" y="203571"/>
                  <a:pt x="59194" y="206908"/>
                </a:cubicBezTo>
                <a:cubicBezTo>
                  <a:pt x="58082" y="210245"/>
                  <a:pt x="4686" y="284776"/>
                  <a:pt x="25822" y="300350"/>
                </a:cubicBezTo>
                <a:cubicBezTo>
                  <a:pt x="46958" y="315924"/>
                  <a:pt x="186008" y="300350"/>
                  <a:pt x="186008" y="3003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024695" y="2963002"/>
            <a:ext cx="147021" cy="254809"/>
          </a:xfrm>
          <a:custGeom>
            <a:avLst/>
            <a:gdLst>
              <a:gd name="connsiteX0" fmla="*/ 0 w 147021"/>
              <a:gd name="connsiteY0" fmla="*/ 0 h 254809"/>
              <a:gd name="connsiteX1" fmla="*/ 120140 w 147021"/>
              <a:gd name="connsiteY1" fmla="*/ 233606 h 254809"/>
              <a:gd name="connsiteX2" fmla="*/ 146838 w 147021"/>
              <a:gd name="connsiteY2" fmla="*/ 126815 h 254809"/>
              <a:gd name="connsiteX3" fmla="*/ 113466 w 147021"/>
              <a:gd name="connsiteY3" fmla="*/ 253630 h 254809"/>
              <a:gd name="connsiteX4" fmla="*/ 20023 w 147021"/>
              <a:gd name="connsiteY4" fmla="*/ 193560 h 25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021" h="254809">
                <a:moveTo>
                  <a:pt x="0" y="0"/>
                </a:moveTo>
                <a:cubicBezTo>
                  <a:pt x="47833" y="106235"/>
                  <a:pt x="95667" y="212470"/>
                  <a:pt x="120140" y="233606"/>
                </a:cubicBezTo>
                <a:cubicBezTo>
                  <a:pt x="144613" y="254742"/>
                  <a:pt x="147950" y="123478"/>
                  <a:pt x="146838" y="126815"/>
                </a:cubicBezTo>
                <a:cubicBezTo>
                  <a:pt x="145726" y="130152"/>
                  <a:pt x="134602" y="242506"/>
                  <a:pt x="113466" y="253630"/>
                </a:cubicBezTo>
                <a:cubicBezTo>
                  <a:pt x="92330" y="264754"/>
                  <a:pt x="20023" y="193560"/>
                  <a:pt x="20023" y="193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044718" y="2942979"/>
            <a:ext cx="1214913" cy="266978"/>
          </a:xfrm>
          <a:custGeom>
            <a:avLst/>
            <a:gdLst>
              <a:gd name="connsiteX0" fmla="*/ 0 w 1214913"/>
              <a:gd name="connsiteY0" fmla="*/ 0 h 266978"/>
              <a:gd name="connsiteX1" fmla="*/ 1134657 w 1214913"/>
              <a:gd name="connsiteY1" fmla="*/ 200234 h 266978"/>
              <a:gd name="connsiteX2" fmla="*/ 1067913 w 1214913"/>
              <a:gd name="connsiteY2" fmla="*/ 73419 h 266978"/>
              <a:gd name="connsiteX3" fmla="*/ 1214751 w 1214913"/>
              <a:gd name="connsiteY3" fmla="*/ 220257 h 266978"/>
              <a:gd name="connsiteX4" fmla="*/ 1034540 w 1214913"/>
              <a:gd name="connsiteY4" fmla="*/ 266978 h 26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913" h="266978">
                <a:moveTo>
                  <a:pt x="0" y="0"/>
                </a:moveTo>
                <a:cubicBezTo>
                  <a:pt x="478335" y="93998"/>
                  <a:pt x="956671" y="187997"/>
                  <a:pt x="1134657" y="200234"/>
                </a:cubicBezTo>
                <a:cubicBezTo>
                  <a:pt x="1312643" y="212471"/>
                  <a:pt x="1054564" y="70082"/>
                  <a:pt x="1067913" y="73419"/>
                </a:cubicBezTo>
                <a:cubicBezTo>
                  <a:pt x="1081262" y="76756"/>
                  <a:pt x="1220313" y="187997"/>
                  <a:pt x="1214751" y="220257"/>
                </a:cubicBezTo>
                <a:cubicBezTo>
                  <a:pt x="1209189" y="252517"/>
                  <a:pt x="1034540" y="266978"/>
                  <a:pt x="1034540" y="2669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071416" y="2916281"/>
            <a:ext cx="2461689" cy="313700"/>
          </a:xfrm>
          <a:custGeom>
            <a:avLst/>
            <a:gdLst>
              <a:gd name="connsiteX0" fmla="*/ 0 w 2461689"/>
              <a:gd name="connsiteY0" fmla="*/ 0 h 313700"/>
              <a:gd name="connsiteX1" fmla="*/ 140164 w 2461689"/>
              <a:gd name="connsiteY1" fmla="*/ 6675 h 313700"/>
              <a:gd name="connsiteX2" fmla="*/ 2342733 w 2461689"/>
              <a:gd name="connsiteY2" fmla="*/ 220257 h 313700"/>
              <a:gd name="connsiteX3" fmla="*/ 2195895 w 2461689"/>
              <a:gd name="connsiteY3" fmla="*/ 93443 h 313700"/>
              <a:gd name="connsiteX4" fmla="*/ 2456199 w 2461689"/>
              <a:gd name="connsiteY4" fmla="*/ 246955 h 313700"/>
              <a:gd name="connsiteX5" fmla="*/ 2322710 w 2461689"/>
              <a:gd name="connsiteY5" fmla="*/ 313700 h 31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1689" h="313700">
                <a:moveTo>
                  <a:pt x="0" y="0"/>
                </a:moveTo>
                <a:lnTo>
                  <a:pt x="140164" y="6675"/>
                </a:lnTo>
                <a:cubicBezTo>
                  <a:pt x="530620" y="43385"/>
                  <a:pt x="2000111" y="205796"/>
                  <a:pt x="2342733" y="220257"/>
                </a:cubicBezTo>
                <a:cubicBezTo>
                  <a:pt x="2685355" y="234718"/>
                  <a:pt x="2176984" y="88993"/>
                  <a:pt x="2195895" y="93443"/>
                </a:cubicBezTo>
                <a:cubicBezTo>
                  <a:pt x="2214806" y="97893"/>
                  <a:pt x="2435063" y="210246"/>
                  <a:pt x="2456199" y="246955"/>
                </a:cubicBezTo>
                <a:cubicBezTo>
                  <a:pt x="2477335" y="283664"/>
                  <a:pt x="2322710" y="313700"/>
                  <a:pt x="2322710" y="3137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4015" y="4045163"/>
            <a:ext cx="76804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issue </a:t>
            </a:r>
            <a:r>
              <a:rPr lang="en-US" dirty="0" smtClean="0"/>
              <a:t>here </a:t>
            </a:r>
            <a:r>
              <a:rPr lang="en-US" dirty="0" smtClean="0"/>
              <a:t>is how to certify transferred resources. These resources are not </a:t>
            </a:r>
            <a:r>
              <a:rPr lang="en-US" dirty="0" smtClean="0"/>
              <a:t>separately listed </a:t>
            </a:r>
            <a:r>
              <a:rPr lang="en-US" dirty="0" smtClean="0"/>
              <a:t>in the IANA registries so will not be included in the IANA-issued CA Certificate.</a:t>
            </a:r>
          </a:p>
          <a:p>
            <a:endParaRPr lang="en-US" dirty="0"/>
          </a:p>
          <a:p>
            <a:r>
              <a:rPr lang="en-US" dirty="0" smtClean="0"/>
              <a:t>If we want to preserve this clear top-level certificate model then the </a:t>
            </a:r>
            <a:r>
              <a:rPr lang="en-US" dirty="0" smtClean="0"/>
              <a:t>implication is that modelling </a:t>
            </a:r>
            <a:r>
              <a:rPr lang="en-US" dirty="0" err="1" smtClean="0"/>
              <a:t>transferrred</a:t>
            </a:r>
            <a:r>
              <a:rPr lang="en-US" dirty="0" smtClean="0"/>
              <a:t> resources </a:t>
            </a:r>
            <a:r>
              <a:rPr lang="en-US" dirty="0" smtClean="0"/>
              <a:t>in this RPKI will: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require RIRs to issue certificates for each other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nd because the certification validation paths will differ, a user holding transferred resources may </a:t>
            </a:r>
            <a:r>
              <a:rPr lang="en-US" dirty="0" smtClean="0"/>
              <a:t>be issued with multiple </a:t>
            </a:r>
            <a:r>
              <a:rPr lang="en-US" dirty="0" smtClean="0"/>
              <a:t>certificates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1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IANA TA, RPKI Certificates Follow Allocations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5950" y="1902219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IANA</a:t>
            </a:r>
          </a:p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0/0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  <a:p>
            <a:pPr algn="ctr"/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Public Key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8623" y="3139248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AFRINIC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1006" y="3139248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APNIC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3471" y="3139248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ARIN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8916" y="3139248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LACNIC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2370" y="3139248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RIPE NCC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569652" y="3012403"/>
            <a:ext cx="989862" cy="493448"/>
          </a:xfrm>
          <a:custGeom>
            <a:avLst/>
            <a:gdLst>
              <a:gd name="connsiteX0" fmla="*/ 45719 w 989862"/>
              <a:gd name="connsiteY0" fmla="*/ 24473 h 493448"/>
              <a:gd name="connsiteX1" fmla="*/ 32370 w 989862"/>
              <a:gd name="connsiteY1" fmla="*/ 418266 h 493448"/>
              <a:gd name="connsiteX2" fmla="*/ 72416 w 989862"/>
              <a:gd name="connsiteY2" fmla="*/ 451638 h 493448"/>
              <a:gd name="connsiteX3" fmla="*/ 860002 w 989862"/>
              <a:gd name="connsiteY3" fmla="*/ 478336 h 493448"/>
              <a:gd name="connsiteX4" fmla="*/ 980142 w 989862"/>
              <a:gd name="connsiteY4" fmla="*/ 451638 h 493448"/>
              <a:gd name="connsiteX5" fmla="*/ 973468 w 989862"/>
              <a:gd name="connsiteY5" fmla="*/ 31147 h 493448"/>
              <a:gd name="connsiteX6" fmla="*/ 900049 w 989862"/>
              <a:gd name="connsiteY6" fmla="*/ 31147 h 493448"/>
              <a:gd name="connsiteX7" fmla="*/ 212580 w 989862"/>
              <a:gd name="connsiteY7" fmla="*/ 4450 h 49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862" h="493448">
                <a:moveTo>
                  <a:pt x="45719" y="24473"/>
                </a:moveTo>
                <a:cubicBezTo>
                  <a:pt x="36819" y="185772"/>
                  <a:pt x="27920" y="347072"/>
                  <a:pt x="32370" y="418266"/>
                </a:cubicBezTo>
                <a:cubicBezTo>
                  <a:pt x="36819" y="489460"/>
                  <a:pt x="-65523" y="441626"/>
                  <a:pt x="72416" y="451638"/>
                </a:cubicBezTo>
                <a:cubicBezTo>
                  <a:pt x="210355" y="461650"/>
                  <a:pt x="708714" y="478336"/>
                  <a:pt x="860002" y="478336"/>
                </a:cubicBezTo>
                <a:cubicBezTo>
                  <a:pt x="1011290" y="478336"/>
                  <a:pt x="961231" y="526169"/>
                  <a:pt x="980142" y="451638"/>
                </a:cubicBezTo>
                <a:cubicBezTo>
                  <a:pt x="999053" y="377107"/>
                  <a:pt x="986817" y="101229"/>
                  <a:pt x="973468" y="31147"/>
                </a:cubicBezTo>
                <a:cubicBezTo>
                  <a:pt x="960119" y="-38935"/>
                  <a:pt x="900049" y="31147"/>
                  <a:pt x="900049" y="31147"/>
                </a:cubicBezTo>
                <a:lnTo>
                  <a:pt x="212580" y="44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987082" y="3042809"/>
            <a:ext cx="880265" cy="492615"/>
          </a:xfrm>
          <a:custGeom>
            <a:avLst/>
            <a:gdLst>
              <a:gd name="connsiteX0" fmla="*/ 23249 w 880265"/>
              <a:gd name="connsiteY0" fmla="*/ 27439 h 492615"/>
              <a:gd name="connsiteX1" fmla="*/ 29924 w 880265"/>
              <a:gd name="connsiteY1" fmla="*/ 94184 h 492615"/>
              <a:gd name="connsiteX2" fmla="*/ 49947 w 880265"/>
              <a:gd name="connsiteY2" fmla="*/ 394534 h 492615"/>
              <a:gd name="connsiteX3" fmla="*/ 56622 w 880265"/>
              <a:gd name="connsiteY3" fmla="*/ 481302 h 492615"/>
              <a:gd name="connsiteX4" fmla="*/ 804160 w 880265"/>
              <a:gd name="connsiteY4" fmla="*/ 487976 h 492615"/>
              <a:gd name="connsiteX5" fmla="*/ 857556 w 880265"/>
              <a:gd name="connsiteY5" fmla="*/ 447930 h 492615"/>
              <a:gd name="connsiteX6" fmla="*/ 824184 w 880265"/>
              <a:gd name="connsiteY6" fmla="*/ 107533 h 492615"/>
              <a:gd name="connsiteX7" fmla="*/ 797486 w 880265"/>
              <a:gd name="connsiteY7" fmla="*/ 7416 h 492615"/>
              <a:gd name="connsiteX8" fmla="*/ 116692 w 880265"/>
              <a:gd name="connsiteY8" fmla="*/ 7416 h 49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265" h="492615">
                <a:moveTo>
                  <a:pt x="23249" y="27439"/>
                </a:moveTo>
                <a:cubicBezTo>
                  <a:pt x="24361" y="30220"/>
                  <a:pt x="25474" y="33002"/>
                  <a:pt x="29924" y="94184"/>
                </a:cubicBezTo>
                <a:cubicBezTo>
                  <a:pt x="34374" y="155367"/>
                  <a:pt x="45497" y="330014"/>
                  <a:pt x="49947" y="394534"/>
                </a:cubicBezTo>
                <a:cubicBezTo>
                  <a:pt x="54397" y="459054"/>
                  <a:pt x="-69080" y="465728"/>
                  <a:pt x="56622" y="481302"/>
                </a:cubicBezTo>
                <a:cubicBezTo>
                  <a:pt x="182324" y="496876"/>
                  <a:pt x="670671" y="493538"/>
                  <a:pt x="804160" y="487976"/>
                </a:cubicBezTo>
                <a:cubicBezTo>
                  <a:pt x="937649" y="482414"/>
                  <a:pt x="854219" y="511337"/>
                  <a:pt x="857556" y="447930"/>
                </a:cubicBezTo>
                <a:cubicBezTo>
                  <a:pt x="860893" y="384523"/>
                  <a:pt x="834196" y="180952"/>
                  <a:pt x="824184" y="107533"/>
                </a:cubicBezTo>
                <a:cubicBezTo>
                  <a:pt x="814172" y="34114"/>
                  <a:pt x="915401" y="24102"/>
                  <a:pt x="797486" y="7416"/>
                </a:cubicBezTo>
                <a:cubicBezTo>
                  <a:pt x="679571" y="-9270"/>
                  <a:pt x="116692" y="7416"/>
                  <a:pt x="116692" y="74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131320" y="3016827"/>
            <a:ext cx="737890" cy="528232"/>
          </a:xfrm>
          <a:custGeom>
            <a:avLst/>
            <a:gdLst>
              <a:gd name="connsiteX0" fmla="*/ 614369 w 737890"/>
              <a:gd name="connsiteY0" fmla="*/ 6700 h 528232"/>
              <a:gd name="connsiteX1" fmla="*/ 53715 w 737890"/>
              <a:gd name="connsiteY1" fmla="*/ 6700 h 528232"/>
              <a:gd name="connsiteX2" fmla="*/ 27017 w 737890"/>
              <a:gd name="connsiteY2" fmla="*/ 46747 h 528232"/>
              <a:gd name="connsiteX3" fmla="*/ 93762 w 737890"/>
              <a:gd name="connsiteY3" fmla="*/ 473912 h 528232"/>
              <a:gd name="connsiteX4" fmla="*/ 133808 w 737890"/>
              <a:gd name="connsiteY4" fmla="*/ 520633 h 528232"/>
              <a:gd name="connsiteX5" fmla="*/ 674439 w 737890"/>
              <a:gd name="connsiteY5" fmla="*/ 520633 h 528232"/>
              <a:gd name="connsiteX6" fmla="*/ 727835 w 737890"/>
              <a:gd name="connsiteY6" fmla="*/ 447214 h 528232"/>
              <a:gd name="connsiteX7" fmla="*/ 681113 w 737890"/>
              <a:gd name="connsiteY7" fmla="*/ 46747 h 52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890" h="528232">
                <a:moveTo>
                  <a:pt x="614369" y="6700"/>
                </a:moveTo>
                <a:cubicBezTo>
                  <a:pt x="382988" y="3363"/>
                  <a:pt x="151607" y="26"/>
                  <a:pt x="53715" y="6700"/>
                </a:cubicBezTo>
                <a:cubicBezTo>
                  <a:pt x="-44177" y="13374"/>
                  <a:pt x="20342" y="-31122"/>
                  <a:pt x="27017" y="46747"/>
                </a:cubicBezTo>
                <a:cubicBezTo>
                  <a:pt x="33691" y="124616"/>
                  <a:pt x="75963" y="394931"/>
                  <a:pt x="93762" y="473912"/>
                </a:cubicBezTo>
                <a:cubicBezTo>
                  <a:pt x="111560" y="552893"/>
                  <a:pt x="37029" y="512846"/>
                  <a:pt x="133808" y="520633"/>
                </a:cubicBezTo>
                <a:cubicBezTo>
                  <a:pt x="230587" y="528420"/>
                  <a:pt x="575435" y="532869"/>
                  <a:pt x="674439" y="520633"/>
                </a:cubicBezTo>
                <a:cubicBezTo>
                  <a:pt x="773443" y="508397"/>
                  <a:pt x="726723" y="526195"/>
                  <a:pt x="727835" y="447214"/>
                </a:cubicBezTo>
                <a:cubicBezTo>
                  <a:pt x="728947" y="368233"/>
                  <a:pt x="705030" y="207490"/>
                  <a:pt x="681113" y="46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17823" y="1575106"/>
            <a:ext cx="1403975" cy="1145971"/>
          </a:xfrm>
          <a:custGeom>
            <a:avLst/>
            <a:gdLst>
              <a:gd name="connsiteX0" fmla="*/ 40047 w 1403975"/>
              <a:gd name="connsiteY0" fmla="*/ 180275 h 1145971"/>
              <a:gd name="connsiteX1" fmla="*/ 26698 w 1403975"/>
              <a:gd name="connsiteY1" fmla="*/ 780976 h 1145971"/>
              <a:gd name="connsiteX2" fmla="*/ 53396 w 1403975"/>
              <a:gd name="connsiteY2" fmla="*/ 1041279 h 1145971"/>
              <a:gd name="connsiteX3" fmla="*/ 86768 w 1403975"/>
              <a:gd name="connsiteY3" fmla="*/ 1101349 h 1145971"/>
              <a:gd name="connsiteX4" fmla="*/ 206908 w 1403975"/>
              <a:gd name="connsiteY4" fmla="*/ 1114698 h 1145971"/>
              <a:gd name="connsiteX5" fmla="*/ 1288170 w 1403975"/>
              <a:gd name="connsiteY5" fmla="*/ 1101349 h 1145971"/>
              <a:gd name="connsiteX6" fmla="*/ 1374937 w 1403975"/>
              <a:gd name="connsiteY6" fmla="*/ 1061303 h 1145971"/>
              <a:gd name="connsiteX7" fmla="*/ 1301518 w 1403975"/>
              <a:gd name="connsiteY7" fmla="*/ 86833 h 1145971"/>
              <a:gd name="connsiteX8" fmla="*/ 1121308 w 1403975"/>
              <a:gd name="connsiteY8" fmla="*/ 46786 h 1145971"/>
              <a:gd name="connsiteX9" fmla="*/ 0 w 1403975"/>
              <a:gd name="connsiteY9" fmla="*/ 80158 h 114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3975" h="1145971">
                <a:moveTo>
                  <a:pt x="40047" y="180275"/>
                </a:moveTo>
                <a:cubicBezTo>
                  <a:pt x="32260" y="408875"/>
                  <a:pt x="24473" y="637475"/>
                  <a:pt x="26698" y="780976"/>
                </a:cubicBezTo>
                <a:cubicBezTo>
                  <a:pt x="28923" y="924477"/>
                  <a:pt x="43384" y="987884"/>
                  <a:pt x="53396" y="1041279"/>
                </a:cubicBezTo>
                <a:cubicBezTo>
                  <a:pt x="63408" y="1094674"/>
                  <a:pt x="61183" y="1089113"/>
                  <a:pt x="86768" y="1101349"/>
                </a:cubicBezTo>
                <a:cubicBezTo>
                  <a:pt x="112353" y="1113585"/>
                  <a:pt x="6674" y="1114698"/>
                  <a:pt x="206908" y="1114698"/>
                </a:cubicBezTo>
                <a:cubicBezTo>
                  <a:pt x="407142" y="1114698"/>
                  <a:pt x="1093499" y="1110248"/>
                  <a:pt x="1288170" y="1101349"/>
                </a:cubicBezTo>
                <a:cubicBezTo>
                  <a:pt x="1482841" y="1092450"/>
                  <a:pt x="1372712" y="1230389"/>
                  <a:pt x="1374937" y="1061303"/>
                </a:cubicBezTo>
                <a:cubicBezTo>
                  <a:pt x="1377162" y="892217"/>
                  <a:pt x="1343790" y="255919"/>
                  <a:pt x="1301518" y="86833"/>
                </a:cubicBezTo>
                <a:cubicBezTo>
                  <a:pt x="1259247" y="-82253"/>
                  <a:pt x="1338228" y="47898"/>
                  <a:pt x="1121308" y="46786"/>
                </a:cubicBezTo>
                <a:cubicBezTo>
                  <a:pt x="904388" y="45674"/>
                  <a:pt x="0" y="80158"/>
                  <a:pt x="0" y="801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252947" y="2963548"/>
            <a:ext cx="1112607" cy="579251"/>
          </a:xfrm>
          <a:custGeom>
            <a:avLst/>
            <a:gdLst>
              <a:gd name="connsiteX0" fmla="*/ 0 w 1112607"/>
              <a:gd name="connsiteY0" fmla="*/ 66653 h 579251"/>
              <a:gd name="connsiteX1" fmla="*/ 80094 w 1112607"/>
              <a:gd name="connsiteY1" fmla="*/ 513842 h 579251"/>
              <a:gd name="connsiteX2" fmla="*/ 120140 w 1112607"/>
              <a:gd name="connsiteY2" fmla="*/ 573912 h 579251"/>
              <a:gd name="connsiteX3" fmla="*/ 1014517 w 1112607"/>
              <a:gd name="connsiteY3" fmla="*/ 567237 h 579251"/>
              <a:gd name="connsiteX4" fmla="*/ 1094611 w 1112607"/>
              <a:gd name="connsiteY4" fmla="*/ 493818 h 579251"/>
              <a:gd name="connsiteX5" fmla="*/ 1061238 w 1112607"/>
              <a:gd name="connsiteY5" fmla="*/ 39956 h 579251"/>
              <a:gd name="connsiteX6" fmla="*/ 847656 w 1112607"/>
              <a:gd name="connsiteY6" fmla="*/ 26607 h 579251"/>
              <a:gd name="connsiteX7" fmla="*/ 100117 w 1112607"/>
              <a:gd name="connsiteY7" fmla="*/ 73328 h 57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607" h="579251">
                <a:moveTo>
                  <a:pt x="0" y="66653"/>
                </a:moveTo>
                <a:cubicBezTo>
                  <a:pt x="30035" y="247976"/>
                  <a:pt x="60071" y="429299"/>
                  <a:pt x="80094" y="513842"/>
                </a:cubicBezTo>
                <a:cubicBezTo>
                  <a:pt x="100117" y="598385"/>
                  <a:pt x="-35597" y="565013"/>
                  <a:pt x="120140" y="573912"/>
                </a:cubicBezTo>
                <a:cubicBezTo>
                  <a:pt x="275877" y="582811"/>
                  <a:pt x="852105" y="580586"/>
                  <a:pt x="1014517" y="567237"/>
                </a:cubicBezTo>
                <a:cubicBezTo>
                  <a:pt x="1176929" y="553888"/>
                  <a:pt x="1086824" y="581698"/>
                  <a:pt x="1094611" y="493818"/>
                </a:cubicBezTo>
                <a:cubicBezTo>
                  <a:pt x="1102398" y="405938"/>
                  <a:pt x="1102397" y="117824"/>
                  <a:pt x="1061238" y="39956"/>
                </a:cubicBezTo>
                <a:cubicBezTo>
                  <a:pt x="1020079" y="-37912"/>
                  <a:pt x="1007843" y="21045"/>
                  <a:pt x="847656" y="26607"/>
                </a:cubicBezTo>
                <a:cubicBezTo>
                  <a:pt x="687469" y="32169"/>
                  <a:pt x="100117" y="73328"/>
                  <a:pt x="100117" y="733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574489" y="2990155"/>
            <a:ext cx="1303743" cy="521495"/>
          </a:xfrm>
          <a:custGeom>
            <a:avLst/>
            <a:gdLst>
              <a:gd name="connsiteX0" fmla="*/ 0 w 1303743"/>
              <a:gd name="connsiteY0" fmla="*/ 0 h 521495"/>
              <a:gd name="connsiteX1" fmla="*/ 60070 w 1303743"/>
              <a:gd name="connsiteY1" fmla="*/ 473886 h 521495"/>
              <a:gd name="connsiteX2" fmla="*/ 66744 w 1303743"/>
              <a:gd name="connsiteY2" fmla="*/ 507258 h 521495"/>
              <a:gd name="connsiteX3" fmla="*/ 153512 w 1303743"/>
              <a:gd name="connsiteY3" fmla="*/ 493909 h 521495"/>
              <a:gd name="connsiteX4" fmla="*/ 1161355 w 1303743"/>
              <a:gd name="connsiteY4" fmla="*/ 473886 h 521495"/>
              <a:gd name="connsiteX5" fmla="*/ 1241448 w 1303743"/>
              <a:gd name="connsiteY5" fmla="*/ 453863 h 521495"/>
              <a:gd name="connsiteX6" fmla="*/ 1234774 w 1303743"/>
              <a:gd name="connsiteY6" fmla="*/ 140163 h 521495"/>
              <a:gd name="connsiteX7" fmla="*/ 1234774 w 1303743"/>
              <a:gd name="connsiteY7" fmla="*/ 80093 h 521495"/>
              <a:gd name="connsiteX8" fmla="*/ 300350 w 1303743"/>
              <a:gd name="connsiteY8" fmla="*/ 46721 h 521495"/>
              <a:gd name="connsiteX9" fmla="*/ 100117 w 1303743"/>
              <a:gd name="connsiteY9" fmla="*/ 66744 h 52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743" h="521495">
                <a:moveTo>
                  <a:pt x="0" y="0"/>
                </a:moveTo>
                <a:cubicBezTo>
                  <a:pt x="24473" y="194671"/>
                  <a:pt x="48946" y="389343"/>
                  <a:pt x="60070" y="473886"/>
                </a:cubicBezTo>
                <a:cubicBezTo>
                  <a:pt x="71194" y="558429"/>
                  <a:pt x="51170" y="503921"/>
                  <a:pt x="66744" y="507258"/>
                </a:cubicBezTo>
                <a:cubicBezTo>
                  <a:pt x="82318" y="510595"/>
                  <a:pt x="-28923" y="499471"/>
                  <a:pt x="153512" y="493909"/>
                </a:cubicBezTo>
                <a:cubicBezTo>
                  <a:pt x="335947" y="488347"/>
                  <a:pt x="980033" y="480560"/>
                  <a:pt x="1161355" y="473886"/>
                </a:cubicBezTo>
                <a:cubicBezTo>
                  <a:pt x="1342677" y="467212"/>
                  <a:pt x="1229212" y="509483"/>
                  <a:pt x="1241448" y="453863"/>
                </a:cubicBezTo>
                <a:cubicBezTo>
                  <a:pt x="1253684" y="398243"/>
                  <a:pt x="1235886" y="202458"/>
                  <a:pt x="1234774" y="140163"/>
                </a:cubicBezTo>
                <a:cubicBezTo>
                  <a:pt x="1233662" y="77868"/>
                  <a:pt x="1390511" y="95667"/>
                  <a:pt x="1234774" y="80093"/>
                </a:cubicBezTo>
                <a:cubicBezTo>
                  <a:pt x="1079037" y="64519"/>
                  <a:pt x="489459" y="48946"/>
                  <a:pt x="300350" y="46721"/>
                </a:cubicBezTo>
                <a:cubicBezTo>
                  <a:pt x="111241" y="44496"/>
                  <a:pt x="100117" y="66744"/>
                  <a:pt x="100117" y="667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522994" y="2729851"/>
            <a:ext cx="1635343" cy="313699"/>
          </a:xfrm>
          <a:custGeom>
            <a:avLst/>
            <a:gdLst>
              <a:gd name="connsiteX0" fmla="*/ 1635343 w 1635343"/>
              <a:gd name="connsiteY0" fmla="*/ 0 h 313699"/>
              <a:gd name="connsiteX1" fmla="*/ 93545 w 1635343"/>
              <a:gd name="connsiteY1" fmla="*/ 226931 h 313699"/>
              <a:gd name="connsiteX2" fmla="*/ 153615 w 1635343"/>
              <a:gd name="connsiteY2" fmla="*/ 120140 h 313699"/>
              <a:gd name="connsiteX3" fmla="*/ 102 w 1635343"/>
              <a:gd name="connsiteY3" fmla="*/ 246955 h 313699"/>
              <a:gd name="connsiteX4" fmla="*/ 180312 w 1635343"/>
              <a:gd name="connsiteY4" fmla="*/ 313699 h 31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343" h="313699">
                <a:moveTo>
                  <a:pt x="1635343" y="0"/>
                </a:moveTo>
                <a:cubicBezTo>
                  <a:pt x="987921" y="103454"/>
                  <a:pt x="340500" y="206908"/>
                  <a:pt x="93545" y="226931"/>
                </a:cubicBezTo>
                <a:cubicBezTo>
                  <a:pt x="-153410" y="246954"/>
                  <a:pt x="169189" y="116803"/>
                  <a:pt x="153615" y="120140"/>
                </a:cubicBezTo>
                <a:cubicBezTo>
                  <a:pt x="138041" y="123477"/>
                  <a:pt x="-4348" y="214695"/>
                  <a:pt x="102" y="246955"/>
                </a:cubicBezTo>
                <a:cubicBezTo>
                  <a:pt x="4551" y="279215"/>
                  <a:pt x="180312" y="313699"/>
                  <a:pt x="180312" y="3136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638606" y="2729851"/>
            <a:ext cx="579801" cy="307271"/>
          </a:xfrm>
          <a:custGeom>
            <a:avLst/>
            <a:gdLst>
              <a:gd name="connsiteX0" fmla="*/ 579801 w 579801"/>
              <a:gd name="connsiteY0" fmla="*/ 0 h 307271"/>
              <a:gd name="connsiteX1" fmla="*/ 32496 w 579801"/>
              <a:gd name="connsiteY1" fmla="*/ 280327 h 307271"/>
              <a:gd name="connsiteX2" fmla="*/ 59194 w 579801"/>
              <a:gd name="connsiteY2" fmla="*/ 206908 h 307271"/>
              <a:gd name="connsiteX3" fmla="*/ 25822 w 579801"/>
              <a:gd name="connsiteY3" fmla="*/ 300350 h 307271"/>
              <a:gd name="connsiteX4" fmla="*/ 186008 w 579801"/>
              <a:gd name="connsiteY4" fmla="*/ 300350 h 30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801" h="307271">
                <a:moveTo>
                  <a:pt x="579801" y="0"/>
                </a:moveTo>
                <a:cubicBezTo>
                  <a:pt x="349532" y="122921"/>
                  <a:pt x="119264" y="245842"/>
                  <a:pt x="32496" y="280327"/>
                </a:cubicBezTo>
                <a:cubicBezTo>
                  <a:pt x="-54272" y="314812"/>
                  <a:pt x="60306" y="203571"/>
                  <a:pt x="59194" y="206908"/>
                </a:cubicBezTo>
                <a:cubicBezTo>
                  <a:pt x="58082" y="210245"/>
                  <a:pt x="4686" y="284776"/>
                  <a:pt x="25822" y="300350"/>
                </a:cubicBezTo>
                <a:cubicBezTo>
                  <a:pt x="46958" y="315924"/>
                  <a:pt x="186008" y="300350"/>
                  <a:pt x="186008" y="3003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258454" y="2749874"/>
            <a:ext cx="147021" cy="254809"/>
          </a:xfrm>
          <a:custGeom>
            <a:avLst/>
            <a:gdLst>
              <a:gd name="connsiteX0" fmla="*/ 0 w 147021"/>
              <a:gd name="connsiteY0" fmla="*/ 0 h 254809"/>
              <a:gd name="connsiteX1" fmla="*/ 120140 w 147021"/>
              <a:gd name="connsiteY1" fmla="*/ 233606 h 254809"/>
              <a:gd name="connsiteX2" fmla="*/ 146838 w 147021"/>
              <a:gd name="connsiteY2" fmla="*/ 126815 h 254809"/>
              <a:gd name="connsiteX3" fmla="*/ 113466 w 147021"/>
              <a:gd name="connsiteY3" fmla="*/ 253630 h 254809"/>
              <a:gd name="connsiteX4" fmla="*/ 20023 w 147021"/>
              <a:gd name="connsiteY4" fmla="*/ 193560 h 25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021" h="254809">
                <a:moveTo>
                  <a:pt x="0" y="0"/>
                </a:moveTo>
                <a:cubicBezTo>
                  <a:pt x="47833" y="106235"/>
                  <a:pt x="95667" y="212470"/>
                  <a:pt x="120140" y="233606"/>
                </a:cubicBezTo>
                <a:cubicBezTo>
                  <a:pt x="144613" y="254742"/>
                  <a:pt x="147950" y="123478"/>
                  <a:pt x="146838" y="126815"/>
                </a:cubicBezTo>
                <a:cubicBezTo>
                  <a:pt x="145726" y="130152"/>
                  <a:pt x="134602" y="242506"/>
                  <a:pt x="113466" y="253630"/>
                </a:cubicBezTo>
                <a:cubicBezTo>
                  <a:pt x="92330" y="264754"/>
                  <a:pt x="20023" y="193560"/>
                  <a:pt x="20023" y="193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278477" y="2729851"/>
            <a:ext cx="1214913" cy="266978"/>
          </a:xfrm>
          <a:custGeom>
            <a:avLst/>
            <a:gdLst>
              <a:gd name="connsiteX0" fmla="*/ 0 w 1214913"/>
              <a:gd name="connsiteY0" fmla="*/ 0 h 266978"/>
              <a:gd name="connsiteX1" fmla="*/ 1134657 w 1214913"/>
              <a:gd name="connsiteY1" fmla="*/ 200234 h 266978"/>
              <a:gd name="connsiteX2" fmla="*/ 1067913 w 1214913"/>
              <a:gd name="connsiteY2" fmla="*/ 73419 h 266978"/>
              <a:gd name="connsiteX3" fmla="*/ 1214751 w 1214913"/>
              <a:gd name="connsiteY3" fmla="*/ 220257 h 266978"/>
              <a:gd name="connsiteX4" fmla="*/ 1034540 w 1214913"/>
              <a:gd name="connsiteY4" fmla="*/ 266978 h 26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913" h="266978">
                <a:moveTo>
                  <a:pt x="0" y="0"/>
                </a:moveTo>
                <a:cubicBezTo>
                  <a:pt x="478335" y="93998"/>
                  <a:pt x="956671" y="187997"/>
                  <a:pt x="1134657" y="200234"/>
                </a:cubicBezTo>
                <a:cubicBezTo>
                  <a:pt x="1312643" y="212471"/>
                  <a:pt x="1054564" y="70082"/>
                  <a:pt x="1067913" y="73419"/>
                </a:cubicBezTo>
                <a:cubicBezTo>
                  <a:pt x="1081262" y="76756"/>
                  <a:pt x="1220313" y="187997"/>
                  <a:pt x="1214751" y="220257"/>
                </a:cubicBezTo>
                <a:cubicBezTo>
                  <a:pt x="1209189" y="252517"/>
                  <a:pt x="1034540" y="266978"/>
                  <a:pt x="1034540" y="2669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305175" y="2703153"/>
            <a:ext cx="2461689" cy="313700"/>
          </a:xfrm>
          <a:custGeom>
            <a:avLst/>
            <a:gdLst>
              <a:gd name="connsiteX0" fmla="*/ 0 w 2461689"/>
              <a:gd name="connsiteY0" fmla="*/ 0 h 313700"/>
              <a:gd name="connsiteX1" fmla="*/ 140164 w 2461689"/>
              <a:gd name="connsiteY1" fmla="*/ 6675 h 313700"/>
              <a:gd name="connsiteX2" fmla="*/ 2342733 w 2461689"/>
              <a:gd name="connsiteY2" fmla="*/ 220257 h 313700"/>
              <a:gd name="connsiteX3" fmla="*/ 2195895 w 2461689"/>
              <a:gd name="connsiteY3" fmla="*/ 93443 h 313700"/>
              <a:gd name="connsiteX4" fmla="*/ 2456199 w 2461689"/>
              <a:gd name="connsiteY4" fmla="*/ 246955 h 313700"/>
              <a:gd name="connsiteX5" fmla="*/ 2322710 w 2461689"/>
              <a:gd name="connsiteY5" fmla="*/ 313700 h 31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1689" h="313700">
                <a:moveTo>
                  <a:pt x="0" y="0"/>
                </a:moveTo>
                <a:lnTo>
                  <a:pt x="140164" y="6675"/>
                </a:lnTo>
                <a:cubicBezTo>
                  <a:pt x="530620" y="43385"/>
                  <a:pt x="2000111" y="205796"/>
                  <a:pt x="2342733" y="220257"/>
                </a:cubicBezTo>
                <a:cubicBezTo>
                  <a:pt x="2685355" y="234718"/>
                  <a:pt x="2176984" y="88993"/>
                  <a:pt x="2195895" y="93443"/>
                </a:cubicBezTo>
                <a:cubicBezTo>
                  <a:pt x="2214806" y="97893"/>
                  <a:pt x="2435063" y="210246"/>
                  <a:pt x="2456199" y="246955"/>
                </a:cubicBezTo>
                <a:cubicBezTo>
                  <a:pt x="2477335" y="283664"/>
                  <a:pt x="2322710" y="313700"/>
                  <a:pt x="2322710" y="3137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84102" y="3856261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AFRINIC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8943" y="3848382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ARIN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5922" y="3848382"/>
            <a:ext cx="668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LACNIC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8376" y="4161340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RIPE NCC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427351" y="3848382"/>
            <a:ext cx="588030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908634" y="4153461"/>
            <a:ext cx="724953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015381" y="3840503"/>
            <a:ext cx="389466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408538" y="3836564"/>
            <a:ext cx="565590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45206" y="3856261"/>
            <a:ext cx="566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APNIC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5126" y="3848382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ARIN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105" y="3848382"/>
            <a:ext cx="668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LACNIC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59" y="4161340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RIPE NCC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823534" y="3848382"/>
            <a:ext cx="588030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304817" y="4153461"/>
            <a:ext cx="724953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411564" y="3840503"/>
            <a:ext cx="389466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804721" y="3836564"/>
            <a:ext cx="565590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984917" y="386422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AFRINIC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35676" y="3856341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APNIC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56737" y="3856341"/>
            <a:ext cx="668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LACNIC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69191" y="4169299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RIPE NCC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028166" y="3856341"/>
            <a:ext cx="588030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509449" y="4161420"/>
            <a:ext cx="724953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616196" y="3848462"/>
            <a:ext cx="389466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009353" y="3844523"/>
            <a:ext cx="565590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556613" y="3849498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AFRINIC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07372" y="3841619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APNIC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23811" y="3841619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ARIN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40887" y="4154577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RIPE NCC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5599862" y="3841619"/>
            <a:ext cx="588030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081145" y="4146698"/>
            <a:ext cx="724953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187892" y="3833740"/>
            <a:ext cx="389466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581049" y="3829801"/>
            <a:ext cx="565590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189549" y="383768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AFRINIC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40308" y="3829801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APNIC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56747" y="3829801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ARIN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55577" y="4142759"/>
            <a:ext cx="668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LACNIC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7232798" y="3829801"/>
            <a:ext cx="588030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714081" y="4134880"/>
            <a:ext cx="724953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7820828" y="3821922"/>
            <a:ext cx="389466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8213985" y="3817983"/>
            <a:ext cx="565590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298115" y="3533847"/>
            <a:ext cx="2029476" cy="263353"/>
          </a:xfrm>
          <a:custGeom>
            <a:avLst/>
            <a:gdLst>
              <a:gd name="connsiteX0" fmla="*/ 2029476 w 2029476"/>
              <a:gd name="connsiteY0" fmla="*/ 0 h 263353"/>
              <a:gd name="connsiteX1" fmla="*/ 626938 w 2029476"/>
              <a:gd name="connsiteY1" fmla="*/ 103127 h 263353"/>
              <a:gd name="connsiteX2" fmla="*/ 159425 w 2029476"/>
              <a:gd name="connsiteY2" fmla="*/ 137503 h 263353"/>
              <a:gd name="connsiteX3" fmla="*/ 8171 w 2029476"/>
              <a:gd name="connsiteY3" fmla="*/ 261257 h 263353"/>
              <a:gd name="connsiteX4" fmla="*/ 21921 w 2029476"/>
              <a:gd name="connsiteY4" fmla="*/ 144379 h 263353"/>
              <a:gd name="connsiteX5" fmla="*/ 35671 w 2029476"/>
              <a:gd name="connsiteY5" fmla="*/ 261257 h 263353"/>
              <a:gd name="connsiteX6" fmla="*/ 152550 w 2029476"/>
              <a:gd name="connsiteY6" fmla="*/ 220006 h 26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476" h="263353">
                <a:moveTo>
                  <a:pt x="2029476" y="0"/>
                </a:moveTo>
                <a:lnTo>
                  <a:pt x="626938" y="103127"/>
                </a:lnTo>
                <a:cubicBezTo>
                  <a:pt x="315263" y="126044"/>
                  <a:pt x="262553" y="111148"/>
                  <a:pt x="159425" y="137503"/>
                </a:cubicBezTo>
                <a:cubicBezTo>
                  <a:pt x="56297" y="163858"/>
                  <a:pt x="31088" y="260111"/>
                  <a:pt x="8171" y="261257"/>
                </a:cubicBezTo>
                <a:cubicBezTo>
                  <a:pt x="-14746" y="262403"/>
                  <a:pt x="17338" y="144379"/>
                  <a:pt x="21921" y="144379"/>
                </a:cubicBezTo>
                <a:cubicBezTo>
                  <a:pt x="26504" y="144379"/>
                  <a:pt x="13899" y="248652"/>
                  <a:pt x="35671" y="261257"/>
                </a:cubicBezTo>
                <a:cubicBezTo>
                  <a:pt x="57443" y="273862"/>
                  <a:pt x="133070" y="225735"/>
                  <a:pt x="152550" y="220006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361967" y="3513221"/>
            <a:ext cx="1464463" cy="328225"/>
          </a:xfrm>
          <a:custGeom>
            <a:avLst/>
            <a:gdLst>
              <a:gd name="connsiteX0" fmla="*/ 0 w 1464463"/>
              <a:gd name="connsiteY0" fmla="*/ 0 h 328225"/>
              <a:gd name="connsiteX1" fmla="*/ 914400 w 1464463"/>
              <a:gd name="connsiteY1" fmla="*/ 151254 h 328225"/>
              <a:gd name="connsiteX2" fmla="*/ 1368162 w 1464463"/>
              <a:gd name="connsiteY2" fmla="*/ 275008 h 328225"/>
              <a:gd name="connsiteX3" fmla="*/ 1430039 w 1464463"/>
              <a:gd name="connsiteY3" fmla="*/ 323134 h 328225"/>
              <a:gd name="connsiteX4" fmla="*/ 1464415 w 1464463"/>
              <a:gd name="connsiteY4" fmla="*/ 233756 h 328225"/>
              <a:gd name="connsiteX5" fmla="*/ 1423164 w 1464463"/>
              <a:gd name="connsiteY5" fmla="*/ 323134 h 328225"/>
              <a:gd name="connsiteX6" fmla="*/ 1333786 w 1464463"/>
              <a:gd name="connsiteY6" fmla="*/ 309384 h 32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463" h="328225">
                <a:moveTo>
                  <a:pt x="0" y="0"/>
                </a:moveTo>
                <a:cubicBezTo>
                  <a:pt x="343186" y="52709"/>
                  <a:pt x="686373" y="105419"/>
                  <a:pt x="914400" y="151254"/>
                </a:cubicBezTo>
                <a:cubicBezTo>
                  <a:pt x="1142427" y="197089"/>
                  <a:pt x="1282222" y="246361"/>
                  <a:pt x="1368162" y="275008"/>
                </a:cubicBezTo>
                <a:cubicBezTo>
                  <a:pt x="1454102" y="303655"/>
                  <a:pt x="1413997" y="330009"/>
                  <a:pt x="1430039" y="323134"/>
                </a:cubicBezTo>
                <a:cubicBezTo>
                  <a:pt x="1446081" y="316259"/>
                  <a:pt x="1465561" y="233756"/>
                  <a:pt x="1464415" y="233756"/>
                </a:cubicBezTo>
                <a:cubicBezTo>
                  <a:pt x="1463269" y="233756"/>
                  <a:pt x="1444936" y="310529"/>
                  <a:pt x="1423164" y="323134"/>
                </a:cubicBezTo>
                <a:cubicBezTo>
                  <a:pt x="1401393" y="335739"/>
                  <a:pt x="1367589" y="322561"/>
                  <a:pt x="1333786" y="309384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437594" y="3533847"/>
            <a:ext cx="2971397" cy="291209"/>
          </a:xfrm>
          <a:custGeom>
            <a:avLst/>
            <a:gdLst>
              <a:gd name="connsiteX0" fmla="*/ 0 w 2971397"/>
              <a:gd name="connsiteY0" fmla="*/ 0 h 291209"/>
              <a:gd name="connsiteX1" fmla="*/ 1725672 w 2971397"/>
              <a:gd name="connsiteY1" fmla="*/ 144379 h 291209"/>
              <a:gd name="connsiteX2" fmla="*/ 2750075 w 2971397"/>
              <a:gd name="connsiteY2" fmla="*/ 185630 h 291209"/>
              <a:gd name="connsiteX3" fmla="*/ 2949456 w 2971397"/>
              <a:gd name="connsiteY3" fmla="*/ 275007 h 291209"/>
              <a:gd name="connsiteX4" fmla="*/ 2963206 w 2971397"/>
              <a:gd name="connsiteY4" fmla="*/ 185630 h 291209"/>
              <a:gd name="connsiteX5" fmla="*/ 2921955 w 2971397"/>
              <a:gd name="connsiteY5" fmla="*/ 288758 h 291209"/>
              <a:gd name="connsiteX6" fmla="*/ 2763826 w 2971397"/>
              <a:gd name="connsiteY6" fmla="*/ 261257 h 29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397" h="291209">
                <a:moveTo>
                  <a:pt x="0" y="0"/>
                </a:moveTo>
                <a:lnTo>
                  <a:pt x="1725672" y="144379"/>
                </a:lnTo>
                <a:cubicBezTo>
                  <a:pt x="2184018" y="175317"/>
                  <a:pt x="2546111" y="163859"/>
                  <a:pt x="2750075" y="185630"/>
                </a:cubicBezTo>
                <a:cubicBezTo>
                  <a:pt x="2954039" y="207401"/>
                  <a:pt x="2913934" y="275007"/>
                  <a:pt x="2949456" y="275007"/>
                </a:cubicBezTo>
                <a:cubicBezTo>
                  <a:pt x="2984978" y="275007"/>
                  <a:pt x="2967790" y="183338"/>
                  <a:pt x="2963206" y="185630"/>
                </a:cubicBezTo>
                <a:cubicBezTo>
                  <a:pt x="2958622" y="187922"/>
                  <a:pt x="2955185" y="276154"/>
                  <a:pt x="2921955" y="288758"/>
                </a:cubicBezTo>
                <a:cubicBezTo>
                  <a:pt x="2888725" y="301362"/>
                  <a:pt x="2763826" y="261257"/>
                  <a:pt x="2763826" y="261257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547597" y="3499471"/>
            <a:ext cx="4481080" cy="351978"/>
          </a:xfrm>
          <a:custGeom>
            <a:avLst/>
            <a:gdLst>
              <a:gd name="connsiteX0" fmla="*/ 0 w 4481080"/>
              <a:gd name="connsiteY0" fmla="*/ 0 h 351978"/>
              <a:gd name="connsiteX1" fmla="*/ 2530069 w 4481080"/>
              <a:gd name="connsiteY1" fmla="*/ 123753 h 351978"/>
              <a:gd name="connsiteX2" fmla="*/ 3719477 w 4481080"/>
              <a:gd name="connsiteY2" fmla="*/ 151254 h 351978"/>
              <a:gd name="connsiteX3" fmla="*/ 4296992 w 4481080"/>
              <a:gd name="connsiteY3" fmla="*/ 158129 h 351978"/>
              <a:gd name="connsiteX4" fmla="*/ 4461997 w 4481080"/>
              <a:gd name="connsiteY4" fmla="*/ 323134 h 351978"/>
              <a:gd name="connsiteX5" fmla="*/ 4475747 w 4481080"/>
              <a:gd name="connsiteY5" fmla="*/ 185630 h 351978"/>
              <a:gd name="connsiteX6" fmla="*/ 4468872 w 4481080"/>
              <a:gd name="connsiteY6" fmla="*/ 350634 h 351978"/>
              <a:gd name="connsiteX7" fmla="*/ 4345119 w 4481080"/>
              <a:gd name="connsiteY7" fmla="*/ 268132 h 35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1080" h="351978">
                <a:moveTo>
                  <a:pt x="0" y="0"/>
                </a:moveTo>
                <a:lnTo>
                  <a:pt x="2530069" y="123753"/>
                </a:lnTo>
                <a:cubicBezTo>
                  <a:pt x="3149982" y="148962"/>
                  <a:pt x="3719477" y="151254"/>
                  <a:pt x="3719477" y="151254"/>
                </a:cubicBezTo>
                <a:cubicBezTo>
                  <a:pt x="4013964" y="156983"/>
                  <a:pt x="4173239" y="129482"/>
                  <a:pt x="4296992" y="158129"/>
                </a:cubicBezTo>
                <a:cubicBezTo>
                  <a:pt x="4420745" y="186776"/>
                  <a:pt x="4432204" y="318550"/>
                  <a:pt x="4461997" y="323134"/>
                </a:cubicBezTo>
                <a:cubicBezTo>
                  <a:pt x="4491790" y="327718"/>
                  <a:pt x="4474601" y="181047"/>
                  <a:pt x="4475747" y="185630"/>
                </a:cubicBezTo>
                <a:cubicBezTo>
                  <a:pt x="4476893" y="190213"/>
                  <a:pt x="4490643" y="336884"/>
                  <a:pt x="4468872" y="350634"/>
                </a:cubicBezTo>
                <a:cubicBezTo>
                  <a:pt x="4447101" y="364384"/>
                  <a:pt x="4345119" y="268132"/>
                  <a:pt x="4345119" y="268132"/>
                </a:cubicBezTo>
              </a:path>
            </a:pathLst>
          </a:cu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980054" y="3485720"/>
            <a:ext cx="757316" cy="331145"/>
          </a:xfrm>
          <a:custGeom>
            <a:avLst/>
            <a:gdLst>
              <a:gd name="connsiteX0" fmla="*/ 0 w 757316"/>
              <a:gd name="connsiteY0" fmla="*/ 0 h 331145"/>
              <a:gd name="connsiteX1" fmla="*/ 584391 w 757316"/>
              <a:gd name="connsiteY1" fmla="*/ 206256 h 331145"/>
              <a:gd name="connsiteX2" fmla="*/ 721895 w 757316"/>
              <a:gd name="connsiteY2" fmla="*/ 316259 h 331145"/>
              <a:gd name="connsiteX3" fmla="*/ 756271 w 757316"/>
              <a:gd name="connsiteY3" fmla="*/ 165005 h 331145"/>
              <a:gd name="connsiteX4" fmla="*/ 694394 w 757316"/>
              <a:gd name="connsiteY4" fmla="*/ 323134 h 331145"/>
              <a:gd name="connsiteX5" fmla="*/ 543140 w 757316"/>
              <a:gd name="connsiteY5" fmla="*/ 309384 h 33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316" h="331145">
                <a:moveTo>
                  <a:pt x="0" y="0"/>
                </a:moveTo>
                <a:cubicBezTo>
                  <a:pt x="232037" y="76773"/>
                  <a:pt x="464075" y="153546"/>
                  <a:pt x="584391" y="206256"/>
                </a:cubicBezTo>
                <a:cubicBezTo>
                  <a:pt x="704707" y="258966"/>
                  <a:pt x="693248" y="323134"/>
                  <a:pt x="721895" y="316259"/>
                </a:cubicBezTo>
                <a:cubicBezTo>
                  <a:pt x="750542" y="309384"/>
                  <a:pt x="760854" y="163859"/>
                  <a:pt x="756271" y="165005"/>
                </a:cubicBezTo>
                <a:cubicBezTo>
                  <a:pt x="751688" y="166151"/>
                  <a:pt x="729916" y="299071"/>
                  <a:pt x="694394" y="323134"/>
                </a:cubicBezTo>
                <a:cubicBezTo>
                  <a:pt x="658872" y="347197"/>
                  <a:pt x="543140" y="309384"/>
                  <a:pt x="543140" y="309384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035056" y="3485720"/>
            <a:ext cx="2323612" cy="383473"/>
          </a:xfrm>
          <a:custGeom>
            <a:avLst/>
            <a:gdLst>
              <a:gd name="connsiteX0" fmla="*/ 0 w 2323612"/>
              <a:gd name="connsiteY0" fmla="*/ 0 h 383473"/>
              <a:gd name="connsiteX1" fmla="*/ 55001 w 2323612"/>
              <a:gd name="connsiteY1" fmla="*/ 6875 h 383473"/>
              <a:gd name="connsiteX2" fmla="*/ 1656920 w 2323612"/>
              <a:gd name="connsiteY2" fmla="*/ 185630 h 383473"/>
              <a:gd name="connsiteX3" fmla="*/ 2275687 w 2323612"/>
              <a:gd name="connsiteY3" fmla="*/ 350635 h 383473"/>
              <a:gd name="connsiteX4" fmla="*/ 2282562 w 2323612"/>
              <a:gd name="connsiteY4" fmla="*/ 240632 h 383473"/>
              <a:gd name="connsiteX5" fmla="*/ 2282562 w 2323612"/>
              <a:gd name="connsiteY5" fmla="*/ 378136 h 383473"/>
              <a:gd name="connsiteX6" fmla="*/ 2055681 w 2323612"/>
              <a:gd name="connsiteY6" fmla="*/ 357510 h 38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3612" h="383473">
                <a:moveTo>
                  <a:pt x="0" y="0"/>
                </a:moveTo>
                <a:lnTo>
                  <a:pt x="55001" y="6875"/>
                </a:lnTo>
                <a:cubicBezTo>
                  <a:pt x="331154" y="37813"/>
                  <a:pt x="1286806" y="128337"/>
                  <a:pt x="1656920" y="185630"/>
                </a:cubicBezTo>
                <a:cubicBezTo>
                  <a:pt x="2027034" y="242923"/>
                  <a:pt x="2171413" y="341468"/>
                  <a:pt x="2275687" y="350635"/>
                </a:cubicBezTo>
                <a:cubicBezTo>
                  <a:pt x="2379961" y="359802"/>
                  <a:pt x="2281416" y="236049"/>
                  <a:pt x="2282562" y="240632"/>
                </a:cubicBezTo>
                <a:cubicBezTo>
                  <a:pt x="2283708" y="245215"/>
                  <a:pt x="2320375" y="358656"/>
                  <a:pt x="2282562" y="378136"/>
                </a:cubicBezTo>
                <a:cubicBezTo>
                  <a:pt x="2244749" y="397616"/>
                  <a:pt x="2055681" y="357510"/>
                  <a:pt x="2055681" y="357510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172559" y="3485720"/>
            <a:ext cx="3707097" cy="426262"/>
          </a:xfrm>
          <a:custGeom>
            <a:avLst/>
            <a:gdLst>
              <a:gd name="connsiteX0" fmla="*/ 0 w 3707097"/>
              <a:gd name="connsiteY0" fmla="*/ 0 h 426262"/>
              <a:gd name="connsiteX1" fmla="*/ 2605697 w 3707097"/>
              <a:gd name="connsiteY1" fmla="*/ 206256 h 426262"/>
              <a:gd name="connsiteX2" fmla="*/ 3636975 w 3707097"/>
              <a:gd name="connsiteY2" fmla="*/ 357510 h 426262"/>
              <a:gd name="connsiteX3" fmla="*/ 3623224 w 3707097"/>
              <a:gd name="connsiteY3" fmla="*/ 233757 h 426262"/>
              <a:gd name="connsiteX4" fmla="*/ 3691976 w 3707097"/>
              <a:gd name="connsiteY4" fmla="*/ 371260 h 426262"/>
              <a:gd name="connsiteX5" fmla="*/ 3520097 w 3707097"/>
              <a:gd name="connsiteY5" fmla="*/ 426262 h 42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7097" h="426262">
                <a:moveTo>
                  <a:pt x="0" y="0"/>
                </a:moveTo>
                <a:lnTo>
                  <a:pt x="2605697" y="206256"/>
                </a:lnTo>
                <a:cubicBezTo>
                  <a:pt x="3211859" y="265841"/>
                  <a:pt x="3467387" y="352927"/>
                  <a:pt x="3636975" y="357510"/>
                </a:cubicBezTo>
                <a:cubicBezTo>
                  <a:pt x="3806563" y="362093"/>
                  <a:pt x="3614057" y="231465"/>
                  <a:pt x="3623224" y="233757"/>
                </a:cubicBezTo>
                <a:cubicBezTo>
                  <a:pt x="3632391" y="236049"/>
                  <a:pt x="3709164" y="339176"/>
                  <a:pt x="3691976" y="371260"/>
                </a:cubicBezTo>
                <a:cubicBezTo>
                  <a:pt x="3674788" y="403344"/>
                  <a:pt x="3520097" y="426262"/>
                  <a:pt x="3520097" y="426262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035056" y="3485720"/>
            <a:ext cx="5456395" cy="323193"/>
          </a:xfrm>
          <a:custGeom>
            <a:avLst/>
            <a:gdLst>
              <a:gd name="connsiteX0" fmla="*/ 0 w 5456395"/>
              <a:gd name="connsiteY0" fmla="*/ 0 h 323193"/>
              <a:gd name="connsiteX1" fmla="*/ 3533846 w 5456395"/>
              <a:gd name="connsiteY1" fmla="*/ 130629 h 323193"/>
              <a:gd name="connsiteX2" fmla="*/ 5128890 w 5456395"/>
              <a:gd name="connsiteY2" fmla="*/ 192506 h 323193"/>
              <a:gd name="connsiteX3" fmla="*/ 5424523 w 5456395"/>
              <a:gd name="connsiteY3" fmla="*/ 316259 h 323193"/>
              <a:gd name="connsiteX4" fmla="*/ 5445149 w 5456395"/>
              <a:gd name="connsiteY4" fmla="*/ 247507 h 323193"/>
              <a:gd name="connsiteX5" fmla="*/ 5397022 w 5456395"/>
              <a:gd name="connsiteY5" fmla="*/ 323134 h 323193"/>
              <a:gd name="connsiteX6" fmla="*/ 5218267 w 5456395"/>
              <a:gd name="connsiteY6" fmla="*/ 261257 h 32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6395" h="323193">
                <a:moveTo>
                  <a:pt x="0" y="0"/>
                </a:moveTo>
                <a:lnTo>
                  <a:pt x="3533846" y="130629"/>
                </a:lnTo>
                <a:cubicBezTo>
                  <a:pt x="4388661" y="162713"/>
                  <a:pt x="4813777" y="161568"/>
                  <a:pt x="5128890" y="192506"/>
                </a:cubicBezTo>
                <a:cubicBezTo>
                  <a:pt x="5444003" y="223444"/>
                  <a:pt x="5371813" y="307092"/>
                  <a:pt x="5424523" y="316259"/>
                </a:cubicBezTo>
                <a:cubicBezTo>
                  <a:pt x="5477233" y="325426"/>
                  <a:pt x="5449732" y="246361"/>
                  <a:pt x="5445149" y="247507"/>
                </a:cubicBezTo>
                <a:cubicBezTo>
                  <a:pt x="5440566" y="248653"/>
                  <a:pt x="5434836" y="320842"/>
                  <a:pt x="5397022" y="323134"/>
                </a:cubicBezTo>
                <a:cubicBezTo>
                  <a:pt x="5359208" y="325426"/>
                  <a:pt x="5218267" y="261257"/>
                  <a:pt x="5218267" y="261257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643989" y="3554472"/>
            <a:ext cx="2843856" cy="289544"/>
          </a:xfrm>
          <a:custGeom>
            <a:avLst/>
            <a:gdLst>
              <a:gd name="connsiteX0" fmla="*/ 2824883 w 2843856"/>
              <a:gd name="connsiteY0" fmla="*/ 0 h 289544"/>
              <a:gd name="connsiteX1" fmla="*/ 2769882 w 2843856"/>
              <a:gd name="connsiteY1" fmla="*/ 13751 h 289544"/>
              <a:gd name="connsiteX2" fmla="*/ 1724853 w 2843856"/>
              <a:gd name="connsiteY2" fmla="*/ 75627 h 289544"/>
              <a:gd name="connsiteX3" fmla="*/ 727951 w 2843856"/>
              <a:gd name="connsiteY3" fmla="*/ 137504 h 289544"/>
              <a:gd name="connsiteX4" fmla="*/ 54182 w 2843856"/>
              <a:gd name="connsiteY4" fmla="*/ 254382 h 289544"/>
              <a:gd name="connsiteX5" fmla="*/ 40432 w 2843856"/>
              <a:gd name="connsiteY5" fmla="*/ 171880 h 289544"/>
              <a:gd name="connsiteX6" fmla="*/ 40432 w 2843856"/>
              <a:gd name="connsiteY6" fmla="*/ 275008 h 289544"/>
              <a:gd name="connsiteX7" fmla="*/ 205437 w 2843856"/>
              <a:gd name="connsiteY7" fmla="*/ 288758 h 289544"/>
              <a:gd name="connsiteX8" fmla="*/ 171061 w 2843856"/>
              <a:gd name="connsiteY8" fmla="*/ 275008 h 28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3856" h="289544">
                <a:moveTo>
                  <a:pt x="2824883" y="0"/>
                </a:moveTo>
                <a:cubicBezTo>
                  <a:pt x="2889051" y="573"/>
                  <a:pt x="2769882" y="13751"/>
                  <a:pt x="2769882" y="13751"/>
                </a:cubicBezTo>
                <a:lnTo>
                  <a:pt x="1724853" y="75627"/>
                </a:lnTo>
                <a:cubicBezTo>
                  <a:pt x="1384531" y="96252"/>
                  <a:pt x="1006396" y="107712"/>
                  <a:pt x="727951" y="137504"/>
                </a:cubicBezTo>
                <a:cubicBezTo>
                  <a:pt x="449506" y="167296"/>
                  <a:pt x="168768" y="248653"/>
                  <a:pt x="54182" y="254382"/>
                </a:cubicBezTo>
                <a:cubicBezTo>
                  <a:pt x="-60405" y="260111"/>
                  <a:pt x="42724" y="168442"/>
                  <a:pt x="40432" y="171880"/>
                </a:cubicBezTo>
                <a:cubicBezTo>
                  <a:pt x="38140" y="175318"/>
                  <a:pt x="12931" y="255528"/>
                  <a:pt x="40432" y="275008"/>
                </a:cubicBezTo>
                <a:cubicBezTo>
                  <a:pt x="67933" y="294488"/>
                  <a:pt x="183666" y="288758"/>
                  <a:pt x="205437" y="288758"/>
                </a:cubicBezTo>
                <a:cubicBezTo>
                  <a:pt x="227208" y="288758"/>
                  <a:pt x="199134" y="281883"/>
                  <a:pt x="171061" y="275008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3194760" y="3540722"/>
            <a:ext cx="1301613" cy="290057"/>
          </a:xfrm>
          <a:custGeom>
            <a:avLst/>
            <a:gdLst>
              <a:gd name="connsiteX0" fmla="*/ 1301613 w 1301613"/>
              <a:gd name="connsiteY0" fmla="*/ 0 h 290057"/>
              <a:gd name="connsiteX1" fmla="*/ 428464 w 1301613"/>
              <a:gd name="connsiteY1" fmla="*/ 123753 h 290057"/>
              <a:gd name="connsiteX2" fmla="*/ 22828 w 1301613"/>
              <a:gd name="connsiteY2" fmla="*/ 268132 h 290057"/>
              <a:gd name="connsiteX3" fmla="*/ 50329 w 1301613"/>
              <a:gd name="connsiteY3" fmla="*/ 213131 h 290057"/>
              <a:gd name="connsiteX4" fmla="*/ 43454 w 1301613"/>
              <a:gd name="connsiteY4" fmla="*/ 281883 h 290057"/>
              <a:gd name="connsiteX5" fmla="*/ 229084 w 1301613"/>
              <a:gd name="connsiteY5" fmla="*/ 288758 h 2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613" h="290057">
                <a:moveTo>
                  <a:pt x="1301613" y="0"/>
                </a:moveTo>
                <a:cubicBezTo>
                  <a:pt x="971604" y="39532"/>
                  <a:pt x="641595" y="79064"/>
                  <a:pt x="428464" y="123753"/>
                </a:cubicBezTo>
                <a:cubicBezTo>
                  <a:pt x="215333" y="168442"/>
                  <a:pt x="85850" y="253236"/>
                  <a:pt x="22828" y="268132"/>
                </a:cubicBezTo>
                <a:cubicBezTo>
                  <a:pt x="-40194" y="283028"/>
                  <a:pt x="46891" y="210839"/>
                  <a:pt x="50329" y="213131"/>
                </a:cubicBezTo>
                <a:cubicBezTo>
                  <a:pt x="53767" y="215423"/>
                  <a:pt x="13661" y="269278"/>
                  <a:pt x="43454" y="281883"/>
                </a:cubicBezTo>
                <a:cubicBezTo>
                  <a:pt x="73247" y="294488"/>
                  <a:pt x="229084" y="288758"/>
                  <a:pt x="229084" y="288758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503248" y="3533847"/>
            <a:ext cx="2396407" cy="317803"/>
          </a:xfrm>
          <a:custGeom>
            <a:avLst/>
            <a:gdLst>
              <a:gd name="connsiteX0" fmla="*/ 0 w 2396407"/>
              <a:gd name="connsiteY0" fmla="*/ 0 h 317803"/>
              <a:gd name="connsiteX1" fmla="*/ 1835675 w 2396407"/>
              <a:gd name="connsiteY1" fmla="*/ 158129 h 317803"/>
              <a:gd name="connsiteX2" fmla="*/ 2344439 w 2396407"/>
              <a:gd name="connsiteY2" fmla="*/ 309383 h 317803"/>
              <a:gd name="connsiteX3" fmla="*/ 2378815 w 2396407"/>
              <a:gd name="connsiteY3" fmla="*/ 220006 h 317803"/>
              <a:gd name="connsiteX4" fmla="*/ 2337564 w 2396407"/>
              <a:gd name="connsiteY4" fmla="*/ 316258 h 317803"/>
              <a:gd name="connsiteX5" fmla="*/ 2151934 w 2396407"/>
              <a:gd name="connsiteY5" fmla="*/ 281882 h 31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6407" h="317803">
                <a:moveTo>
                  <a:pt x="0" y="0"/>
                </a:moveTo>
                <a:cubicBezTo>
                  <a:pt x="722467" y="53282"/>
                  <a:pt x="1444935" y="106565"/>
                  <a:pt x="1835675" y="158129"/>
                </a:cubicBezTo>
                <a:cubicBezTo>
                  <a:pt x="2226415" y="209693"/>
                  <a:pt x="2253916" y="299070"/>
                  <a:pt x="2344439" y="309383"/>
                </a:cubicBezTo>
                <a:cubicBezTo>
                  <a:pt x="2434962" y="319696"/>
                  <a:pt x="2379961" y="218860"/>
                  <a:pt x="2378815" y="220006"/>
                </a:cubicBezTo>
                <a:cubicBezTo>
                  <a:pt x="2377669" y="221152"/>
                  <a:pt x="2375377" y="305945"/>
                  <a:pt x="2337564" y="316258"/>
                </a:cubicBezTo>
                <a:cubicBezTo>
                  <a:pt x="2299751" y="326571"/>
                  <a:pt x="2151934" y="281882"/>
                  <a:pt x="2151934" y="281882"/>
                </a:cubicBezTo>
              </a:path>
            </a:pathLst>
          </a:cu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558250" y="3540722"/>
            <a:ext cx="4002012" cy="262296"/>
          </a:xfrm>
          <a:custGeom>
            <a:avLst/>
            <a:gdLst>
              <a:gd name="connsiteX0" fmla="*/ 0 w 4002012"/>
              <a:gd name="connsiteY0" fmla="*/ 0 h 262296"/>
              <a:gd name="connsiteX1" fmla="*/ 1904427 w 4002012"/>
              <a:gd name="connsiteY1" fmla="*/ 48126 h 262296"/>
              <a:gd name="connsiteX2" fmla="*/ 3705726 w 4002012"/>
              <a:gd name="connsiteY2" fmla="*/ 61876 h 262296"/>
              <a:gd name="connsiteX3" fmla="*/ 3953233 w 4002012"/>
              <a:gd name="connsiteY3" fmla="*/ 240631 h 262296"/>
              <a:gd name="connsiteX4" fmla="*/ 4001359 w 4002012"/>
              <a:gd name="connsiteY4" fmla="*/ 116878 h 262296"/>
              <a:gd name="connsiteX5" fmla="*/ 3939482 w 4002012"/>
              <a:gd name="connsiteY5" fmla="*/ 261257 h 262296"/>
              <a:gd name="connsiteX6" fmla="*/ 3870730 w 4002012"/>
              <a:gd name="connsiteY6" fmla="*/ 185630 h 26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2012" h="262296">
                <a:moveTo>
                  <a:pt x="0" y="0"/>
                </a:moveTo>
                <a:lnTo>
                  <a:pt x="1904427" y="48126"/>
                </a:lnTo>
                <a:lnTo>
                  <a:pt x="3705726" y="61876"/>
                </a:lnTo>
                <a:cubicBezTo>
                  <a:pt x="4047194" y="93960"/>
                  <a:pt x="3903961" y="231464"/>
                  <a:pt x="3953233" y="240631"/>
                </a:cubicBezTo>
                <a:cubicBezTo>
                  <a:pt x="4002505" y="249798"/>
                  <a:pt x="4003651" y="113440"/>
                  <a:pt x="4001359" y="116878"/>
                </a:cubicBezTo>
                <a:cubicBezTo>
                  <a:pt x="3999067" y="120316"/>
                  <a:pt x="3961253" y="249798"/>
                  <a:pt x="3939482" y="261257"/>
                </a:cubicBezTo>
                <a:cubicBezTo>
                  <a:pt x="3917711" y="272716"/>
                  <a:pt x="3870730" y="185630"/>
                  <a:pt x="3870730" y="185630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328491" y="3547597"/>
            <a:ext cx="3474168" cy="303655"/>
          </a:xfrm>
          <a:custGeom>
            <a:avLst/>
            <a:gdLst>
              <a:gd name="connsiteX0" fmla="*/ 3474168 w 3474168"/>
              <a:gd name="connsiteY0" fmla="*/ 0 h 303655"/>
              <a:gd name="connsiteX1" fmla="*/ 1851623 w 3474168"/>
              <a:gd name="connsiteY1" fmla="*/ 137504 h 303655"/>
              <a:gd name="connsiteX2" fmla="*/ 297831 w 3474168"/>
              <a:gd name="connsiteY2" fmla="*/ 220006 h 303655"/>
              <a:gd name="connsiteX3" fmla="*/ 29698 w 3474168"/>
              <a:gd name="connsiteY3" fmla="*/ 206256 h 303655"/>
              <a:gd name="connsiteX4" fmla="*/ 15948 w 3474168"/>
              <a:gd name="connsiteY4" fmla="*/ 302508 h 303655"/>
              <a:gd name="connsiteX5" fmla="*/ 112201 w 3474168"/>
              <a:gd name="connsiteY5" fmla="*/ 130629 h 303655"/>
              <a:gd name="connsiteX6" fmla="*/ 105326 w 3474168"/>
              <a:gd name="connsiteY6" fmla="*/ 281883 h 303655"/>
              <a:gd name="connsiteX7" fmla="*/ 194703 w 3474168"/>
              <a:gd name="connsiteY7" fmla="*/ 281883 h 30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4168" h="303655">
                <a:moveTo>
                  <a:pt x="3474168" y="0"/>
                </a:moveTo>
                <a:lnTo>
                  <a:pt x="1851623" y="137504"/>
                </a:lnTo>
                <a:cubicBezTo>
                  <a:pt x="1322234" y="174172"/>
                  <a:pt x="601485" y="208547"/>
                  <a:pt x="297831" y="220006"/>
                </a:cubicBezTo>
                <a:cubicBezTo>
                  <a:pt x="-5823" y="231465"/>
                  <a:pt x="76678" y="192506"/>
                  <a:pt x="29698" y="206256"/>
                </a:cubicBezTo>
                <a:cubicBezTo>
                  <a:pt x="-17282" y="220006"/>
                  <a:pt x="2197" y="315113"/>
                  <a:pt x="15948" y="302508"/>
                </a:cubicBezTo>
                <a:cubicBezTo>
                  <a:pt x="29699" y="289903"/>
                  <a:pt x="97305" y="134066"/>
                  <a:pt x="112201" y="130629"/>
                </a:cubicBezTo>
                <a:cubicBezTo>
                  <a:pt x="127097" y="127192"/>
                  <a:pt x="91576" y="256674"/>
                  <a:pt x="105326" y="281883"/>
                </a:cubicBezTo>
                <a:cubicBezTo>
                  <a:pt x="119076" y="307092"/>
                  <a:pt x="194703" y="281883"/>
                  <a:pt x="194703" y="281883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893099" y="3533847"/>
            <a:ext cx="1985187" cy="350634"/>
          </a:xfrm>
          <a:custGeom>
            <a:avLst/>
            <a:gdLst>
              <a:gd name="connsiteX0" fmla="*/ 1985187 w 1985187"/>
              <a:gd name="connsiteY0" fmla="*/ 0 h 350634"/>
              <a:gd name="connsiteX1" fmla="*/ 623899 w 1985187"/>
              <a:gd name="connsiteY1" fmla="*/ 199380 h 350634"/>
              <a:gd name="connsiteX2" fmla="*/ 25758 w 1985187"/>
              <a:gd name="connsiteY2" fmla="*/ 288758 h 350634"/>
              <a:gd name="connsiteX3" fmla="*/ 101385 w 1985187"/>
              <a:gd name="connsiteY3" fmla="*/ 165004 h 350634"/>
              <a:gd name="connsiteX4" fmla="*/ 32633 w 1985187"/>
              <a:gd name="connsiteY4" fmla="*/ 309383 h 350634"/>
              <a:gd name="connsiteX5" fmla="*/ 170137 w 1985187"/>
              <a:gd name="connsiteY5" fmla="*/ 350634 h 3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5187" h="350634">
                <a:moveTo>
                  <a:pt x="1985187" y="0"/>
                </a:moveTo>
                <a:lnTo>
                  <a:pt x="623899" y="199380"/>
                </a:lnTo>
                <a:cubicBezTo>
                  <a:pt x="297327" y="247506"/>
                  <a:pt x="112844" y="294487"/>
                  <a:pt x="25758" y="288758"/>
                </a:cubicBezTo>
                <a:cubicBezTo>
                  <a:pt x="-61328" y="283029"/>
                  <a:pt x="100239" y="161567"/>
                  <a:pt x="101385" y="165004"/>
                </a:cubicBezTo>
                <a:cubicBezTo>
                  <a:pt x="102531" y="168441"/>
                  <a:pt x="21174" y="278445"/>
                  <a:pt x="32633" y="309383"/>
                </a:cubicBezTo>
                <a:cubicBezTo>
                  <a:pt x="44092" y="340321"/>
                  <a:pt x="170137" y="350634"/>
                  <a:pt x="170137" y="350634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5241530" y="3520096"/>
            <a:ext cx="623005" cy="326844"/>
          </a:xfrm>
          <a:custGeom>
            <a:avLst/>
            <a:gdLst>
              <a:gd name="connsiteX0" fmla="*/ 623005 w 623005"/>
              <a:gd name="connsiteY0" fmla="*/ 0 h 326844"/>
              <a:gd name="connsiteX1" fmla="*/ 45490 w 623005"/>
              <a:gd name="connsiteY1" fmla="*/ 295633 h 326844"/>
              <a:gd name="connsiteX2" fmla="*/ 72990 w 623005"/>
              <a:gd name="connsiteY2" fmla="*/ 206256 h 326844"/>
              <a:gd name="connsiteX3" fmla="*/ 4238 w 623005"/>
              <a:gd name="connsiteY3" fmla="*/ 316259 h 326844"/>
              <a:gd name="connsiteX4" fmla="*/ 217369 w 623005"/>
              <a:gd name="connsiteY4" fmla="*/ 316259 h 32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05" h="326844">
                <a:moveTo>
                  <a:pt x="623005" y="0"/>
                </a:moveTo>
                <a:cubicBezTo>
                  <a:pt x="380082" y="130628"/>
                  <a:pt x="137159" y="261257"/>
                  <a:pt x="45490" y="295633"/>
                </a:cubicBezTo>
                <a:cubicBezTo>
                  <a:pt x="-46179" y="330009"/>
                  <a:pt x="79865" y="202818"/>
                  <a:pt x="72990" y="206256"/>
                </a:cubicBezTo>
                <a:cubicBezTo>
                  <a:pt x="66115" y="209694"/>
                  <a:pt x="-19825" y="297925"/>
                  <a:pt x="4238" y="316259"/>
                </a:cubicBezTo>
                <a:cubicBezTo>
                  <a:pt x="28301" y="334593"/>
                  <a:pt x="122835" y="325426"/>
                  <a:pt x="217369" y="31625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5871411" y="3520096"/>
            <a:ext cx="2021305" cy="591783"/>
          </a:xfrm>
          <a:custGeom>
            <a:avLst/>
            <a:gdLst>
              <a:gd name="connsiteX0" fmla="*/ 0 w 2021305"/>
              <a:gd name="connsiteY0" fmla="*/ 0 h 591783"/>
              <a:gd name="connsiteX1" fmla="*/ 1636294 w 2021305"/>
              <a:gd name="connsiteY1" fmla="*/ 123754 h 591783"/>
              <a:gd name="connsiteX2" fmla="*/ 1952553 w 2021305"/>
              <a:gd name="connsiteY2" fmla="*/ 584391 h 591783"/>
              <a:gd name="connsiteX3" fmla="*/ 2021305 w 2021305"/>
              <a:gd name="connsiteY3" fmla="*/ 419387 h 591783"/>
              <a:gd name="connsiteX4" fmla="*/ 1952553 w 2021305"/>
              <a:gd name="connsiteY4" fmla="*/ 577516 h 591783"/>
              <a:gd name="connsiteX5" fmla="*/ 1828800 w 2021305"/>
              <a:gd name="connsiteY5" fmla="*/ 543140 h 59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1305" h="591783">
                <a:moveTo>
                  <a:pt x="0" y="0"/>
                </a:moveTo>
                <a:cubicBezTo>
                  <a:pt x="655434" y="13178"/>
                  <a:pt x="1310869" y="26356"/>
                  <a:pt x="1636294" y="123754"/>
                </a:cubicBezTo>
                <a:cubicBezTo>
                  <a:pt x="1961719" y="221152"/>
                  <a:pt x="1888385" y="535119"/>
                  <a:pt x="1952553" y="584391"/>
                </a:cubicBezTo>
                <a:cubicBezTo>
                  <a:pt x="2016722" y="633663"/>
                  <a:pt x="2021305" y="420533"/>
                  <a:pt x="2021305" y="419387"/>
                </a:cubicBezTo>
                <a:cubicBezTo>
                  <a:pt x="2021305" y="418241"/>
                  <a:pt x="1984637" y="556891"/>
                  <a:pt x="1952553" y="577516"/>
                </a:cubicBezTo>
                <a:cubicBezTo>
                  <a:pt x="1920469" y="598141"/>
                  <a:pt x="1828800" y="543140"/>
                  <a:pt x="1828800" y="543140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622544" y="3471970"/>
            <a:ext cx="5527651" cy="657381"/>
          </a:xfrm>
          <a:custGeom>
            <a:avLst/>
            <a:gdLst>
              <a:gd name="connsiteX0" fmla="*/ 5527651 w 5527651"/>
              <a:gd name="connsiteY0" fmla="*/ 0 h 657381"/>
              <a:gd name="connsiteX1" fmla="*/ 4345119 w 5527651"/>
              <a:gd name="connsiteY1" fmla="*/ 199380 h 657381"/>
              <a:gd name="connsiteX2" fmla="*/ 1705047 w 5527651"/>
              <a:gd name="connsiteY2" fmla="*/ 226881 h 657381"/>
              <a:gd name="connsiteX3" fmla="*/ 275008 w 5527651"/>
              <a:gd name="connsiteY3" fmla="*/ 281883 h 657381"/>
              <a:gd name="connsiteX4" fmla="*/ 103128 w 5527651"/>
              <a:gd name="connsiteY4" fmla="*/ 646268 h 657381"/>
              <a:gd name="connsiteX5" fmla="*/ 158130 w 5527651"/>
              <a:gd name="connsiteY5" fmla="*/ 570641 h 657381"/>
              <a:gd name="connsiteX6" fmla="*/ 82503 w 5527651"/>
              <a:gd name="connsiteY6" fmla="*/ 646268 h 657381"/>
              <a:gd name="connsiteX7" fmla="*/ 0 w 5527651"/>
              <a:gd name="connsiteY7" fmla="*/ 556890 h 6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7651" h="657381">
                <a:moveTo>
                  <a:pt x="5527651" y="0"/>
                </a:moveTo>
                <a:cubicBezTo>
                  <a:pt x="5254935" y="80783"/>
                  <a:pt x="4982220" y="161567"/>
                  <a:pt x="4345119" y="199380"/>
                </a:cubicBezTo>
                <a:cubicBezTo>
                  <a:pt x="3708018" y="237193"/>
                  <a:pt x="2383399" y="213131"/>
                  <a:pt x="1705047" y="226881"/>
                </a:cubicBezTo>
                <a:cubicBezTo>
                  <a:pt x="1026695" y="240631"/>
                  <a:pt x="541994" y="211985"/>
                  <a:pt x="275008" y="281883"/>
                </a:cubicBezTo>
                <a:cubicBezTo>
                  <a:pt x="8022" y="351781"/>
                  <a:pt x="122608" y="598142"/>
                  <a:pt x="103128" y="646268"/>
                </a:cubicBezTo>
                <a:cubicBezTo>
                  <a:pt x="83648" y="694394"/>
                  <a:pt x="161567" y="570641"/>
                  <a:pt x="158130" y="570641"/>
                </a:cubicBezTo>
                <a:cubicBezTo>
                  <a:pt x="154693" y="570641"/>
                  <a:pt x="108858" y="648560"/>
                  <a:pt x="82503" y="646268"/>
                </a:cubicBezTo>
                <a:cubicBezTo>
                  <a:pt x="56148" y="643976"/>
                  <a:pt x="0" y="556890"/>
                  <a:pt x="0" y="556890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334466" y="3471970"/>
            <a:ext cx="3774478" cy="674310"/>
          </a:xfrm>
          <a:custGeom>
            <a:avLst/>
            <a:gdLst>
              <a:gd name="connsiteX0" fmla="*/ 3774478 w 3774478"/>
              <a:gd name="connsiteY0" fmla="*/ 0 h 674310"/>
              <a:gd name="connsiteX1" fmla="*/ 1629420 w 3774478"/>
              <a:gd name="connsiteY1" fmla="*/ 199380 h 674310"/>
              <a:gd name="connsiteX2" fmla="*/ 268132 w 3774478"/>
              <a:gd name="connsiteY2" fmla="*/ 330009 h 674310"/>
              <a:gd name="connsiteX3" fmla="*/ 89378 w 3774478"/>
              <a:gd name="connsiteY3" fmla="*/ 419386 h 674310"/>
              <a:gd name="connsiteX4" fmla="*/ 110003 w 3774478"/>
              <a:gd name="connsiteY4" fmla="*/ 653143 h 674310"/>
              <a:gd name="connsiteX5" fmla="*/ 199381 w 3774478"/>
              <a:gd name="connsiteY5" fmla="*/ 550015 h 674310"/>
              <a:gd name="connsiteX6" fmla="*/ 110003 w 3774478"/>
              <a:gd name="connsiteY6" fmla="*/ 673768 h 674310"/>
              <a:gd name="connsiteX7" fmla="*/ 0 w 3774478"/>
              <a:gd name="connsiteY7" fmla="*/ 598141 h 67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4478" h="674310">
                <a:moveTo>
                  <a:pt x="3774478" y="0"/>
                </a:moveTo>
                <a:lnTo>
                  <a:pt x="1629420" y="199380"/>
                </a:lnTo>
                <a:cubicBezTo>
                  <a:pt x="1045029" y="254382"/>
                  <a:pt x="524806" y="293341"/>
                  <a:pt x="268132" y="330009"/>
                </a:cubicBezTo>
                <a:cubicBezTo>
                  <a:pt x="11458" y="366677"/>
                  <a:pt x="115733" y="365530"/>
                  <a:pt x="89378" y="419386"/>
                </a:cubicBezTo>
                <a:cubicBezTo>
                  <a:pt x="63023" y="473242"/>
                  <a:pt x="91669" y="631372"/>
                  <a:pt x="110003" y="653143"/>
                </a:cubicBezTo>
                <a:cubicBezTo>
                  <a:pt x="128337" y="674914"/>
                  <a:pt x="199381" y="546578"/>
                  <a:pt x="199381" y="550015"/>
                </a:cubicBezTo>
                <a:cubicBezTo>
                  <a:pt x="199381" y="553452"/>
                  <a:pt x="143233" y="665747"/>
                  <a:pt x="110003" y="673768"/>
                </a:cubicBezTo>
                <a:cubicBezTo>
                  <a:pt x="76773" y="681789"/>
                  <a:pt x="0" y="598141"/>
                  <a:pt x="0" y="598141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970761" y="3430719"/>
            <a:ext cx="2096932" cy="676418"/>
          </a:xfrm>
          <a:custGeom>
            <a:avLst/>
            <a:gdLst>
              <a:gd name="connsiteX0" fmla="*/ 2096932 w 2096932"/>
              <a:gd name="connsiteY0" fmla="*/ 0 h 676418"/>
              <a:gd name="connsiteX1" fmla="*/ 687519 w 2096932"/>
              <a:gd name="connsiteY1" fmla="*/ 268132 h 676418"/>
              <a:gd name="connsiteX2" fmla="*/ 116878 w 2096932"/>
              <a:gd name="connsiteY2" fmla="*/ 343759 h 676418"/>
              <a:gd name="connsiteX3" fmla="*/ 55001 w 2096932"/>
              <a:gd name="connsiteY3" fmla="*/ 378135 h 676418"/>
              <a:gd name="connsiteX4" fmla="*/ 34376 w 2096932"/>
              <a:gd name="connsiteY4" fmla="*/ 673768 h 676418"/>
              <a:gd name="connsiteX5" fmla="*/ 130628 w 2096932"/>
              <a:gd name="connsiteY5" fmla="*/ 529389 h 676418"/>
              <a:gd name="connsiteX6" fmla="*/ 41251 w 2096932"/>
              <a:gd name="connsiteY6" fmla="*/ 632517 h 676418"/>
              <a:gd name="connsiteX7" fmla="*/ 0 w 2096932"/>
              <a:gd name="connsiteY7" fmla="*/ 556890 h 6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6932" h="676418">
                <a:moveTo>
                  <a:pt x="2096932" y="0"/>
                </a:moveTo>
                <a:lnTo>
                  <a:pt x="687519" y="268132"/>
                </a:lnTo>
                <a:cubicBezTo>
                  <a:pt x="357510" y="325425"/>
                  <a:pt x="222298" y="325425"/>
                  <a:pt x="116878" y="343759"/>
                </a:cubicBezTo>
                <a:cubicBezTo>
                  <a:pt x="11458" y="362093"/>
                  <a:pt x="68751" y="323134"/>
                  <a:pt x="55001" y="378135"/>
                </a:cubicBezTo>
                <a:cubicBezTo>
                  <a:pt x="41251" y="433137"/>
                  <a:pt x="21771" y="648559"/>
                  <a:pt x="34376" y="673768"/>
                </a:cubicBezTo>
                <a:cubicBezTo>
                  <a:pt x="46980" y="698977"/>
                  <a:pt x="129482" y="536264"/>
                  <a:pt x="130628" y="529389"/>
                </a:cubicBezTo>
                <a:cubicBezTo>
                  <a:pt x="131774" y="522514"/>
                  <a:pt x="63022" y="627934"/>
                  <a:pt x="41251" y="632517"/>
                </a:cubicBezTo>
                <a:cubicBezTo>
                  <a:pt x="19480" y="637100"/>
                  <a:pt x="5729" y="568349"/>
                  <a:pt x="0" y="556890"/>
                </a:cubicBezTo>
              </a:path>
            </a:pathLst>
          </a:cu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132668" y="3492595"/>
            <a:ext cx="969401" cy="585252"/>
          </a:xfrm>
          <a:custGeom>
            <a:avLst/>
            <a:gdLst>
              <a:gd name="connsiteX0" fmla="*/ 969401 w 969401"/>
              <a:gd name="connsiteY0" fmla="*/ 0 h 585252"/>
              <a:gd name="connsiteX1" fmla="*/ 288758 w 969401"/>
              <a:gd name="connsiteY1" fmla="*/ 247507 h 585252"/>
              <a:gd name="connsiteX2" fmla="*/ 137503 w 969401"/>
              <a:gd name="connsiteY2" fmla="*/ 419387 h 585252"/>
              <a:gd name="connsiteX3" fmla="*/ 123753 w 969401"/>
              <a:gd name="connsiteY3" fmla="*/ 584391 h 585252"/>
              <a:gd name="connsiteX4" fmla="*/ 178755 w 969401"/>
              <a:gd name="connsiteY4" fmla="*/ 488139 h 585252"/>
              <a:gd name="connsiteX5" fmla="*/ 110003 w 969401"/>
              <a:gd name="connsiteY5" fmla="*/ 577516 h 585252"/>
              <a:gd name="connsiteX6" fmla="*/ 0 w 969401"/>
              <a:gd name="connsiteY6" fmla="*/ 488139 h 58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401" h="585252">
                <a:moveTo>
                  <a:pt x="969401" y="0"/>
                </a:moveTo>
                <a:cubicBezTo>
                  <a:pt x="698404" y="88804"/>
                  <a:pt x="427408" y="177609"/>
                  <a:pt x="288758" y="247507"/>
                </a:cubicBezTo>
                <a:cubicBezTo>
                  <a:pt x="150108" y="317405"/>
                  <a:pt x="165004" y="363240"/>
                  <a:pt x="137503" y="419387"/>
                </a:cubicBezTo>
                <a:cubicBezTo>
                  <a:pt x="110002" y="475534"/>
                  <a:pt x="116878" y="572932"/>
                  <a:pt x="123753" y="584391"/>
                </a:cubicBezTo>
                <a:cubicBezTo>
                  <a:pt x="130628" y="595850"/>
                  <a:pt x="181047" y="489285"/>
                  <a:pt x="178755" y="488139"/>
                </a:cubicBezTo>
                <a:cubicBezTo>
                  <a:pt x="176463" y="486993"/>
                  <a:pt x="139795" y="577516"/>
                  <a:pt x="110003" y="577516"/>
                </a:cubicBezTo>
                <a:cubicBezTo>
                  <a:pt x="80211" y="577516"/>
                  <a:pt x="18334" y="501889"/>
                  <a:pt x="0" y="48813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414973" y="4681864"/>
            <a:ext cx="7181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results in a complex inter-RIR CA structure to support </a:t>
            </a:r>
            <a:r>
              <a:rPr lang="en-US" dirty="0" smtClean="0"/>
              <a:t>transfers</a:t>
            </a:r>
          </a:p>
          <a:p>
            <a:endParaRPr lang="en-US" dirty="0" smtClean="0"/>
          </a:p>
          <a:p>
            <a:r>
              <a:rPr lang="en-US" dirty="0" smtClean="0"/>
              <a:t>And ALL RIRs need to be in a position to support </a:t>
            </a:r>
            <a:r>
              <a:rPr lang="en-US" dirty="0" smtClean="0"/>
              <a:t>this model as a precondition to adoption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if one of more RIRs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 smtClean="0"/>
              <a:t>not ready to do this, what can be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1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APNIC TA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2895" y="2128595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APNIC</a:t>
            </a:r>
            <a:endParaRPr lang="en-US" sz="12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488971" y="2032156"/>
            <a:ext cx="880265" cy="492615"/>
          </a:xfrm>
          <a:custGeom>
            <a:avLst/>
            <a:gdLst>
              <a:gd name="connsiteX0" fmla="*/ 23249 w 880265"/>
              <a:gd name="connsiteY0" fmla="*/ 27439 h 492615"/>
              <a:gd name="connsiteX1" fmla="*/ 29924 w 880265"/>
              <a:gd name="connsiteY1" fmla="*/ 94184 h 492615"/>
              <a:gd name="connsiteX2" fmla="*/ 49947 w 880265"/>
              <a:gd name="connsiteY2" fmla="*/ 394534 h 492615"/>
              <a:gd name="connsiteX3" fmla="*/ 56622 w 880265"/>
              <a:gd name="connsiteY3" fmla="*/ 481302 h 492615"/>
              <a:gd name="connsiteX4" fmla="*/ 804160 w 880265"/>
              <a:gd name="connsiteY4" fmla="*/ 487976 h 492615"/>
              <a:gd name="connsiteX5" fmla="*/ 857556 w 880265"/>
              <a:gd name="connsiteY5" fmla="*/ 447930 h 492615"/>
              <a:gd name="connsiteX6" fmla="*/ 824184 w 880265"/>
              <a:gd name="connsiteY6" fmla="*/ 107533 h 492615"/>
              <a:gd name="connsiteX7" fmla="*/ 797486 w 880265"/>
              <a:gd name="connsiteY7" fmla="*/ 7416 h 492615"/>
              <a:gd name="connsiteX8" fmla="*/ 116692 w 880265"/>
              <a:gd name="connsiteY8" fmla="*/ 7416 h 49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265" h="492615">
                <a:moveTo>
                  <a:pt x="23249" y="27439"/>
                </a:moveTo>
                <a:cubicBezTo>
                  <a:pt x="24361" y="30220"/>
                  <a:pt x="25474" y="33002"/>
                  <a:pt x="29924" y="94184"/>
                </a:cubicBezTo>
                <a:cubicBezTo>
                  <a:pt x="34374" y="155367"/>
                  <a:pt x="45497" y="330014"/>
                  <a:pt x="49947" y="394534"/>
                </a:cubicBezTo>
                <a:cubicBezTo>
                  <a:pt x="54397" y="459054"/>
                  <a:pt x="-69080" y="465728"/>
                  <a:pt x="56622" y="481302"/>
                </a:cubicBezTo>
                <a:cubicBezTo>
                  <a:pt x="182324" y="496876"/>
                  <a:pt x="670671" y="493538"/>
                  <a:pt x="804160" y="487976"/>
                </a:cubicBezTo>
                <a:cubicBezTo>
                  <a:pt x="937649" y="482414"/>
                  <a:pt x="854219" y="511337"/>
                  <a:pt x="857556" y="447930"/>
                </a:cubicBezTo>
                <a:cubicBezTo>
                  <a:pt x="860893" y="384523"/>
                  <a:pt x="834196" y="180952"/>
                  <a:pt x="824184" y="107533"/>
                </a:cubicBezTo>
                <a:cubicBezTo>
                  <a:pt x="814172" y="34114"/>
                  <a:pt x="915401" y="24102"/>
                  <a:pt x="797486" y="7416"/>
                </a:cubicBezTo>
                <a:cubicBezTo>
                  <a:pt x="679571" y="-9270"/>
                  <a:pt x="116692" y="7416"/>
                  <a:pt x="116692" y="74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85991" y="2845608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AFRINIC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0832" y="2837729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ARIN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811" y="2837729"/>
            <a:ext cx="668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LACNIC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0265" y="3150687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From</a:t>
            </a:r>
          </a:p>
          <a:p>
            <a:pPr algn="ctr"/>
            <a:r>
              <a:rPr lang="en-US" sz="800" dirty="0" smtClean="0">
                <a:latin typeface="AhnbergHand" charset="0"/>
                <a:ea typeface="AhnbergHand" charset="0"/>
                <a:cs typeface="AhnbergHand" charset="0"/>
              </a:rPr>
              <a:t>RIPE NCC</a:t>
            </a:r>
            <a:endParaRPr lang="en-US" sz="8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929240" y="2837729"/>
            <a:ext cx="588030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410523" y="3142808"/>
            <a:ext cx="724953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17270" y="2829850"/>
            <a:ext cx="389466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910427" y="2825911"/>
            <a:ext cx="565590" cy="312958"/>
          </a:xfrm>
          <a:custGeom>
            <a:avLst/>
            <a:gdLst>
              <a:gd name="connsiteX0" fmla="*/ 30806 w 637478"/>
              <a:gd name="connsiteY0" fmla="*/ 2990 h 379908"/>
              <a:gd name="connsiteX1" fmla="*/ 30806 w 637478"/>
              <a:gd name="connsiteY1" fmla="*/ 319249 h 379908"/>
              <a:gd name="connsiteX2" fmla="*/ 44557 w 637478"/>
              <a:gd name="connsiteY2" fmla="*/ 374250 h 379908"/>
              <a:gd name="connsiteX3" fmla="*/ 587697 w 637478"/>
              <a:gd name="connsiteY3" fmla="*/ 374250 h 379908"/>
              <a:gd name="connsiteX4" fmla="*/ 615197 w 637478"/>
              <a:gd name="connsiteY4" fmla="*/ 339874 h 379908"/>
              <a:gd name="connsiteX5" fmla="*/ 608322 w 637478"/>
              <a:gd name="connsiteY5" fmla="*/ 30491 h 379908"/>
              <a:gd name="connsiteX6" fmla="*/ 573946 w 637478"/>
              <a:gd name="connsiteY6" fmla="*/ 9865 h 379908"/>
              <a:gd name="connsiteX7" fmla="*/ 99558 w 637478"/>
              <a:gd name="connsiteY7" fmla="*/ 16740 h 37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478" h="379908">
                <a:moveTo>
                  <a:pt x="30806" y="2990"/>
                </a:moveTo>
                <a:cubicBezTo>
                  <a:pt x="29660" y="130181"/>
                  <a:pt x="28514" y="257372"/>
                  <a:pt x="30806" y="319249"/>
                </a:cubicBezTo>
                <a:cubicBezTo>
                  <a:pt x="33098" y="381126"/>
                  <a:pt x="-48258" y="365083"/>
                  <a:pt x="44557" y="374250"/>
                </a:cubicBezTo>
                <a:cubicBezTo>
                  <a:pt x="137372" y="383417"/>
                  <a:pt x="492590" y="379979"/>
                  <a:pt x="587697" y="374250"/>
                </a:cubicBezTo>
                <a:cubicBezTo>
                  <a:pt x="682804" y="368521"/>
                  <a:pt x="611760" y="397167"/>
                  <a:pt x="615197" y="339874"/>
                </a:cubicBezTo>
                <a:cubicBezTo>
                  <a:pt x="618634" y="282581"/>
                  <a:pt x="615197" y="85493"/>
                  <a:pt x="608322" y="30491"/>
                </a:cubicBezTo>
                <a:cubicBezTo>
                  <a:pt x="601447" y="-24511"/>
                  <a:pt x="658740" y="12157"/>
                  <a:pt x="573946" y="9865"/>
                </a:cubicBezTo>
                <a:cubicBezTo>
                  <a:pt x="489152" y="7573"/>
                  <a:pt x="99558" y="16740"/>
                  <a:pt x="99558" y="16740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08825" y="1842550"/>
            <a:ext cx="2151933" cy="1828800"/>
          </a:xfrm>
          <a:custGeom>
            <a:avLst/>
            <a:gdLst>
              <a:gd name="connsiteX0" fmla="*/ 96253 w 2969569"/>
              <a:gd name="connsiteY0" fmla="*/ 236927 h 2543743"/>
              <a:gd name="connsiteX1" fmla="*/ 130629 w 2969569"/>
              <a:gd name="connsiteY1" fmla="*/ 1742593 h 2543743"/>
              <a:gd name="connsiteX2" fmla="*/ 144379 w 2969569"/>
              <a:gd name="connsiteY2" fmla="*/ 2375110 h 2543743"/>
              <a:gd name="connsiteX3" fmla="*/ 178755 w 2969569"/>
              <a:gd name="connsiteY3" fmla="*/ 2485113 h 2543743"/>
              <a:gd name="connsiteX4" fmla="*/ 515639 w 2969569"/>
              <a:gd name="connsiteY4" fmla="*/ 2485113 h 2543743"/>
              <a:gd name="connsiteX5" fmla="*/ 2695074 w 2969569"/>
              <a:gd name="connsiteY5" fmla="*/ 2464488 h 2543743"/>
              <a:gd name="connsiteX6" fmla="*/ 2956331 w 2969569"/>
              <a:gd name="connsiteY6" fmla="*/ 2381985 h 2543743"/>
              <a:gd name="connsiteX7" fmla="*/ 2866953 w 2969569"/>
              <a:gd name="connsiteY7" fmla="*/ 553185 h 2543743"/>
              <a:gd name="connsiteX8" fmla="*/ 2873829 w 2969569"/>
              <a:gd name="connsiteY8" fmla="*/ 44421 h 2543743"/>
              <a:gd name="connsiteX9" fmla="*/ 2798202 w 2969569"/>
              <a:gd name="connsiteY9" fmla="*/ 23796 h 2543743"/>
              <a:gd name="connsiteX10" fmla="*/ 2378815 w 2969569"/>
              <a:gd name="connsiteY10" fmla="*/ 23796 h 2543743"/>
              <a:gd name="connsiteX11" fmla="*/ 914400 w 2969569"/>
              <a:gd name="connsiteY11" fmla="*/ 65047 h 2543743"/>
              <a:gd name="connsiteX12" fmla="*/ 0 w 2969569"/>
              <a:gd name="connsiteY12" fmla="*/ 92548 h 254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9569" h="2543743">
                <a:moveTo>
                  <a:pt x="96253" y="236927"/>
                </a:moveTo>
                <a:cubicBezTo>
                  <a:pt x="109430" y="811578"/>
                  <a:pt x="122608" y="1386229"/>
                  <a:pt x="130629" y="1742593"/>
                </a:cubicBezTo>
                <a:cubicBezTo>
                  <a:pt x="138650" y="2098957"/>
                  <a:pt x="136358" y="2251357"/>
                  <a:pt x="144379" y="2375110"/>
                </a:cubicBezTo>
                <a:cubicBezTo>
                  <a:pt x="152400" y="2498863"/>
                  <a:pt x="116878" y="2466779"/>
                  <a:pt x="178755" y="2485113"/>
                </a:cubicBezTo>
                <a:cubicBezTo>
                  <a:pt x="240632" y="2503447"/>
                  <a:pt x="515639" y="2485113"/>
                  <a:pt x="515639" y="2485113"/>
                </a:cubicBezTo>
                <a:lnTo>
                  <a:pt x="2695074" y="2464488"/>
                </a:lnTo>
                <a:cubicBezTo>
                  <a:pt x="3101856" y="2447300"/>
                  <a:pt x="2927685" y="2700535"/>
                  <a:pt x="2956331" y="2381985"/>
                </a:cubicBezTo>
                <a:cubicBezTo>
                  <a:pt x="2984977" y="2063435"/>
                  <a:pt x="2880703" y="942779"/>
                  <a:pt x="2866953" y="553185"/>
                </a:cubicBezTo>
                <a:cubicBezTo>
                  <a:pt x="2853203" y="163591"/>
                  <a:pt x="2885287" y="132652"/>
                  <a:pt x="2873829" y="44421"/>
                </a:cubicBezTo>
                <a:cubicBezTo>
                  <a:pt x="2862371" y="-43810"/>
                  <a:pt x="2880704" y="27233"/>
                  <a:pt x="2798202" y="23796"/>
                </a:cubicBezTo>
                <a:cubicBezTo>
                  <a:pt x="2715700" y="20359"/>
                  <a:pt x="2378815" y="23796"/>
                  <a:pt x="2378815" y="23796"/>
                </a:cubicBezTo>
                <a:lnTo>
                  <a:pt x="914400" y="65047"/>
                </a:lnTo>
                <a:lnTo>
                  <a:pt x="0" y="9254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87490" y="4187220"/>
            <a:ext cx="6600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interim model used by APNIC promotes the 5 </a:t>
            </a:r>
            <a:r>
              <a:rPr lang="en-US" dirty="0" smtClean="0"/>
              <a:t>“top level” certificates where APNIC would be the subject into </a:t>
            </a:r>
            <a:r>
              <a:rPr lang="en-US" dirty="0" smtClean="0"/>
              <a:t>a compound </a:t>
            </a:r>
            <a:r>
              <a:rPr lang="en-US" dirty="0" smtClean="0"/>
              <a:t>trust anchor containing 5 self-signed certificates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will allow APNIC to migrate to a single </a:t>
            </a:r>
            <a:r>
              <a:rPr lang="en-US" dirty="0" smtClean="0"/>
              <a:t>IANA TA </a:t>
            </a:r>
            <a:r>
              <a:rPr lang="en-US" dirty="0" smtClean="0"/>
              <a:t>without major </a:t>
            </a:r>
            <a:r>
              <a:rPr lang="en-US" dirty="0" smtClean="0"/>
              <a:t>change (the self signed certificates are changed to certificate signing requests and the local trust structure can be removed)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81122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1099</TotalTime>
  <Words>716</Words>
  <Application>Microsoft Macintosh PowerPoint</Application>
  <PresentationFormat>On-screen Show (4:3)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AhnbergHand</vt:lpstr>
      <vt:lpstr>Calibri</vt:lpstr>
      <vt:lpstr>Arial</vt:lpstr>
      <vt:lpstr>APNIC33PowerPointTemplateFinal</vt:lpstr>
      <vt:lpstr>RPKI Trust Anchor</vt:lpstr>
      <vt:lpstr>Public Keys</vt:lpstr>
      <vt:lpstr>Public Key Infrastructure</vt:lpstr>
      <vt:lpstr>Public Key Infrastructure</vt:lpstr>
      <vt:lpstr>The Resource Public Key Infrastructure</vt:lpstr>
      <vt:lpstr>RPKI Certificates Follow Allocations: A single IANA-issued Trust Anchor</vt:lpstr>
      <vt:lpstr>RPKI Certificates Follow Allocations: A single IANA-issued Trust Anchor</vt:lpstr>
      <vt:lpstr>IANA TA, RPKI Certificates Follow Allocations</vt:lpstr>
      <vt:lpstr>Interim APNIC TA Structure</vt:lpstr>
      <vt:lpstr>Other possible interim TA models</vt:lpstr>
      <vt:lpstr>Other possible interim TA models</vt:lpstr>
      <vt:lpstr>PowerPoint Presentation</vt:lpstr>
      <vt:lpstr>Comments?  Questions?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73</cp:revision>
  <dcterms:created xsi:type="dcterms:W3CDTF">2015-02-09T02:38:37Z</dcterms:created>
  <dcterms:modified xsi:type="dcterms:W3CDTF">2016-09-29T01:00:24Z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</vt:lpwstr>
  </property>
  <property fmtid="{D5CDD505-2E9C-101B-9397-08002B2CF9AE}" pid="3" name="Classification">
    <vt:lpwstr>Unclassified</vt:lpwstr>
  </property>
</Properties>
</file>