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450" r:id="rId3"/>
    <p:sldId id="451" r:id="rId4"/>
    <p:sldId id="452" r:id="rId5"/>
    <p:sldId id="453" r:id="rId6"/>
    <p:sldId id="45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2"/>
    <p:restoredTop sz="94714"/>
  </p:normalViewPr>
  <p:slideViewPr>
    <p:cSldViewPr snapToGrid="0" snapToObjects="1">
      <p:cViewPr varScale="1">
        <p:scale>
          <a:sx n="155" d="100"/>
          <a:sy n="155" d="100"/>
        </p:scale>
        <p:origin x="8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E2F0-B3D8-BE4F-8A78-F0B6B5D7D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C4118F-AA7E-EA4F-9217-00285990C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91CFA-5A21-0F43-B7F7-82684AF74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E224-9367-7C4B-9E2E-319035076F2C}" type="datetimeFigureOut">
              <a:rPr lang="en-AU" smtClean="0"/>
              <a:t>25/4/2022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C015A-C910-B648-AD8E-2017DF815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D27CC-865F-3F4A-BC51-F94C4A3FC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5F6C-B5F8-3A48-83F2-5265DEF5E8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432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C2011-3A8D-414E-94C2-3EBC368A7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2778C6-96AB-4C43-B340-00997A70C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1AF8F-4802-4C4A-8D22-FDFD7E152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E224-9367-7C4B-9E2E-319035076F2C}" type="datetimeFigureOut">
              <a:rPr lang="en-AU" smtClean="0"/>
              <a:t>25/4/2022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D733E-B95B-384B-81A1-C4AB59EBD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041B9-9D6D-0047-9AF4-5432E7663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5F6C-B5F8-3A48-83F2-5265DEF5E8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1769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B7B9D8-3383-3945-8291-381BED0059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9DE8DA-A74B-AC4A-9E3A-423F7F52F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8423D-EE46-0B44-84A8-B8BC662DD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E224-9367-7C4B-9E2E-319035076F2C}" type="datetimeFigureOut">
              <a:rPr lang="en-AU" smtClean="0"/>
              <a:t>25/4/2022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2814A-9778-9C4E-8B8E-DBC0CFB1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8DA75-A45A-0449-8C14-EA74D2A77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5F6C-B5F8-3A48-83F2-5265DEF5E8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267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FE504-56A7-3546-A6A8-1B10CDEAD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670AB-8C98-A240-A408-CA67589E0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991DC-E986-4545-88C9-87C7E1219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E224-9367-7C4B-9E2E-319035076F2C}" type="datetimeFigureOut">
              <a:rPr lang="en-AU" smtClean="0"/>
              <a:t>25/4/2022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5F87F-EB3E-C84B-86EC-EC9258BA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46595-53E1-6845-A48A-FAF53A158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5F6C-B5F8-3A48-83F2-5265DEF5E8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707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8C863-962B-F44E-9FC5-D39C62AC7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9FB54-A07D-F14A-AE1E-1D2123F95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8EEC4-6CC5-DC4A-BCF5-E5DE266E9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E224-9367-7C4B-9E2E-319035076F2C}" type="datetimeFigureOut">
              <a:rPr lang="en-AU" smtClean="0"/>
              <a:t>25/4/2022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AF6A4-D882-914C-9608-F07D58370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1EA7A-D9F3-8743-8555-98DC0C75F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5F6C-B5F8-3A48-83F2-5265DEF5E8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159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3BDA2-9451-A246-B3B4-8836889B8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6664A-41C7-0446-9C36-EF4476748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4D4648-9806-FD40-8F8C-5B055B0FC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A4EE44-98F0-F04B-850A-65900F86B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E224-9367-7C4B-9E2E-319035076F2C}" type="datetimeFigureOut">
              <a:rPr lang="en-AU" smtClean="0"/>
              <a:t>25/4/2022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3DE127-8173-7D4F-AB11-79CB4D4ED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7FC0A0-A1B4-4848-934E-629B005E9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5F6C-B5F8-3A48-83F2-5265DEF5E8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480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41DB8-4383-794E-89B7-AE14422A1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4B3EA-4CDA-5749-81B1-038EFDBC2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2BB73-A474-D144-B8A5-8D181714A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6DDD1D-6469-4C4C-A88A-251B02635D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DB38A-845E-9A41-BB3F-4730550E4B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733BA7-A9C2-5249-A727-E697BABB3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E224-9367-7C4B-9E2E-319035076F2C}" type="datetimeFigureOut">
              <a:rPr lang="en-AU" smtClean="0"/>
              <a:t>25/4/2022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ADCAD6-D53F-564C-B497-3466C8D5B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F8B78D-4E53-2A4C-9BF8-2E95E52D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5F6C-B5F8-3A48-83F2-5265DEF5E8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8309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6A04-FBB4-BD43-A161-1A9C02A7E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CC4E2D-0083-A94F-8270-E360E92E0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E224-9367-7C4B-9E2E-319035076F2C}" type="datetimeFigureOut">
              <a:rPr lang="en-AU" smtClean="0"/>
              <a:t>25/4/2022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367E8C-EAE7-F64D-AE07-9632A6F38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96CBD-5EAB-7646-988A-9979404D8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5F6C-B5F8-3A48-83F2-5265DEF5E8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039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B625D7-9FE5-9F4C-BBCA-05CA7255E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E224-9367-7C4B-9E2E-319035076F2C}" type="datetimeFigureOut">
              <a:rPr lang="en-AU" smtClean="0"/>
              <a:t>25/4/2022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961B82-1CBB-5A4D-8731-5B4A9492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840EB-69CC-864F-A147-69CF038DA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5F6C-B5F8-3A48-83F2-5265DEF5E8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892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959BC-6543-7E47-B75B-814D211E9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31AF1-6E11-CF40-9DD5-3FA36F257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DF4C1D-0C49-AB4A-A6F3-A5FB32E96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73FBF-3596-E144-A894-0E20595CD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E224-9367-7C4B-9E2E-319035076F2C}" type="datetimeFigureOut">
              <a:rPr lang="en-AU" smtClean="0"/>
              <a:t>25/4/2022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7C975-CC45-814D-98F3-225859B6D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5E59B-7F76-1344-9F5A-F178BACFF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5F6C-B5F8-3A48-83F2-5265DEF5E8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276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A09B8-AF93-744A-82B5-78E5C8D2D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3B1F8C-B783-DD4F-8C56-E9CA62405C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40175-3918-6947-B6D5-903F93026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F1E5D-86C4-9841-87AD-6F8F8A838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E224-9367-7C4B-9E2E-319035076F2C}" type="datetimeFigureOut">
              <a:rPr lang="en-AU" smtClean="0"/>
              <a:t>25/4/2022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08F13-6745-BF46-A0F2-57E732E26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63C71-82DE-2F42-B993-73CD82D11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5F6C-B5F8-3A48-83F2-5265DEF5E8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495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F89D8D-A946-7F4B-9E73-26139CCC2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A15EE-0453-164D-A3F4-CEC38465B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F6D34-5066-AF42-9267-9EC8766EC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2E224-9367-7C4B-9E2E-319035076F2C}" type="datetimeFigureOut">
              <a:rPr lang="en-AU" smtClean="0"/>
              <a:t>25/4/2022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DC058-B0FC-BE47-BCC3-EBF909B3A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21BBF-B40F-1446-AFA2-0CFF590F1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85F6C-B5F8-3A48-83F2-5265DEF5E8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579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41" name="Picture 17">
            <a:extLst>
              <a:ext uri="{FF2B5EF4-FFF2-40B4-BE49-F238E27FC236}">
                <a16:creationId xmlns:a16="http://schemas.microsoft.com/office/drawing/2014/main" id="{0E0BEDC9-9555-F19B-A5B9-7521E4DE6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4" y="1"/>
            <a:ext cx="2955925" cy="26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Text Box 6">
            <a:extLst>
              <a:ext uri="{FF2B5EF4-FFF2-40B4-BE49-F238E27FC236}">
                <a16:creationId xmlns:a16="http://schemas.microsoft.com/office/drawing/2014/main" id="{8FC8D13A-4468-7DAD-CAC9-98616FEB9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2351" y="3838575"/>
            <a:ext cx="12557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4400" b="1">
                <a:solidFill>
                  <a:schemeClr val="bg1"/>
                </a:solidFill>
                <a:latin typeface="Bradley Hand ITC" panose="03070402050302030203" pitchFamily="66" charset="77"/>
              </a:rPr>
              <a:t>IPv4</a:t>
            </a:r>
          </a:p>
        </p:txBody>
      </p:sp>
      <p:sp>
        <p:nvSpPr>
          <p:cNvPr id="26631" name="Freeform 7">
            <a:extLst>
              <a:ext uri="{FF2B5EF4-FFF2-40B4-BE49-F238E27FC236}">
                <a16:creationId xmlns:a16="http://schemas.microsoft.com/office/drawing/2014/main" id="{A747474A-68CF-9939-30BB-04100B5FC06B}"/>
              </a:ext>
            </a:extLst>
          </p:cNvPr>
          <p:cNvSpPr>
            <a:spLocks/>
          </p:cNvSpPr>
          <p:nvPr/>
        </p:nvSpPr>
        <p:spPr bwMode="auto">
          <a:xfrm>
            <a:off x="7739064" y="4584700"/>
            <a:ext cx="293687" cy="312738"/>
          </a:xfrm>
          <a:custGeom>
            <a:avLst/>
            <a:gdLst>
              <a:gd name="T0" fmla="*/ 0 w 185"/>
              <a:gd name="T1" fmla="*/ 197 h 197"/>
              <a:gd name="T2" fmla="*/ 68 w 185"/>
              <a:gd name="T3" fmla="*/ 80 h 197"/>
              <a:gd name="T4" fmla="*/ 97 w 185"/>
              <a:gd name="T5" fmla="*/ 2 h 197"/>
              <a:gd name="T6" fmla="*/ 117 w 185"/>
              <a:gd name="T7" fmla="*/ 70 h 197"/>
              <a:gd name="T8" fmla="*/ 185 w 185"/>
              <a:gd name="T9" fmla="*/ 177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197">
                <a:moveTo>
                  <a:pt x="0" y="197"/>
                </a:moveTo>
                <a:cubicBezTo>
                  <a:pt x="26" y="154"/>
                  <a:pt x="52" y="112"/>
                  <a:pt x="68" y="80"/>
                </a:cubicBezTo>
                <a:cubicBezTo>
                  <a:pt x="84" y="48"/>
                  <a:pt x="89" y="4"/>
                  <a:pt x="97" y="2"/>
                </a:cubicBezTo>
                <a:cubicBezTo>
                  <a:pt x="105" y="0"/>
                  <a:pt x="102" y="41"/>
                  <a:pt x="117" y="70"/>
                </a:cubicBezTo>
                <a:cubicBezTo>
                  <a:pt x="132" y="99"/>
                  <a:pt x="177" y="164"/>
                  <a:pt x="185" y="177"/>
                </a:cubicBezTo>
              </a:path>
            </a:pathLst>
          </a:custGeom>
          <a:noFill/>
          <a:ln w="28575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pic>
        <p:nvPicPr>
          <p:cNvPr id="26634" name="Picture 10">
            <a:extLst>
              <a:ext uri="{FF2B5EF4-FFF2-40B4-BE49-F238E27FC236}">
                <a16:creationId xmlns:a16="http://schemas.microsoft.com/office/drawing/2014/main" id="{3D2EFBAA-ABDD-3CB9-30D0-B17BE7E4D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38" y="4773614"/>
            <a:ext cx="4144962" cy="208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3" name="Picture 9">
            <a:extLst>
              <a:ext uri="{FF2B5EF4-FFF2-40B4-BE49-F238E27FC236}">
                <a16:creationId xmlns:a16="http://schemas.microsoft.com/office/drawing/2014/main" id="{D8DB3E74-9F73-E3A5-652A-5FC95EFD7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1" y="600075"/>
            <a:ext cx="2930525" cy="232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>
            <a:extLst>
              <a:ext uri="{FF2B5EF4-FFF2-40B4-BE49-F238E27FC236}">
                <a16:creationId xmlns:a16="http://schemas.microsoft.com/office/drawing/2014/main" id="{C0277F6F-562A-CAF7-720A-28B31DB5D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3311525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7" name="Picture 13">
            <a:extLst>
              <a:ext uri="{FF2B5EF4-FFF2-40B4-BE49-F238E27FC236}">
                <a16:creationId xmlns:a16="http://schemas.microsoft.com/office/drawing/2014/main" id="{F9962434-67C9-EAD5-A947-EBF2ABB86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4059239"/>
            <a:ext cx="28575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8" name="Picture 14">
            <a:extLst>
              <a:ext uri="{FF2B5EF4-FFF2-40B4-BE49-F238E27FC236}">
                <a16:creationId xmlns:a16="http://schemas.microsoft.com/office/drawing/2014/main" id="{62CE6F1D-A8E1-1FE8-E255-041693DBF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2247900"/>
            <a:ext cx="30607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5" name="Picture 11">
            <a:extLst>
              <a:ext uri="{FF2B5EF4-FFF2-40B4-BE49-F238E27FC236}">
                <a16:creationId xmlns:a16="http://schemas.microsoft.com/office/drawing/2014/main" id="{CF52C62B-9877-95C7-CFB3-398AA2B61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2098675"/>
            <a:ext cx="4252912" cy="343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5B77B-EDD2-19A9-1D85-833EDA5EA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Where are we with IPv6 adoption?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29F53-76AF-B953-0BCA-73AF2C7D2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At the start of 2022 IPv6 finally touched 30% of the world’s users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79EA1A-3990-BFAD-0857-EE607181F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862" y="2769458"/>
            <a:ext cx="8366967" cy="3859941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DF5AB88-3B1F-A049-67C6-1A9C72334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5" y="0"/>
            <a:ext cx="1311275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835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7B088-54D7-3183-8798-037472403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But not everyone all at once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9BE96B-C2D0-9CED-9F1E-DC06F122C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9762" y="1825625"/>
            <a:ext cx="9112476" cy="435133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83D46D-9C5F-E70B-CE2A-682A378F971D}"/>
              </a:ext>
            </a:extLst>
          </p:cNvPr>
          <p:cNvSpPr/>
          <p:nvPr/>
        </p:nvSpPr>
        <p:spPr>
          <a:xfrm>
            <a:off x="1820562" y="6038335"/>
            <a:ext cx="2207741" cy="107092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7BEC04-1567-A71C-5D1C-59E51EE066EE}"/>
              </a:ext>
            </a:extLst>
          </p:cNvPr>
          <p:cNvSpPr txBox="1"/>
          <p:nvPr/>
        </p:nvSpPr>
        <p:spPr>
          <a:xfrm>
            <a:off x="1563760" y="596107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9C76A4-1F87-5C06-2607-CA22AB5A8227}"/>
              </a:ext>
            </a:extLst>
          </p:cNvPr>
          <p:cNvSpPr txBox="1"/>
          <p:nvPr/>
        </p:nvSpPr>
        <p:spPr>
          <a:xfrm>
            <a:off x="2924432" y="3290500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48%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C55AED-BF72-8A7D-A68D-AC27F480A6F0}"/>
              </a:ext>
            </a:extLst>
          </p:cNvPr>
          <p:cNvSpPr txBox="1"/>
          <p:nvPr/>
        </p:nvSpPr>
        <p:spPr>
          <a:xfrm>
            <a:off x="7744968" y="3745878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77%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EE9BE1-FB7B-BD8B-3BD6-93BCF05F502F}"/>
              </a:ext>
            </a:extLst>
          </p:cNvPr>
          <p:cNvSpPr txBox="1"/>
          <p:nvPr/>
        </p:nvSpPr>
        <p:spPr>
          <a:xfrm>
            <a:off x="8362834" y="3428999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24%</a:t>
            </a:r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8C2008-C64C-502A-0DBB-3F90DC255DA1}"/>
              </a:ext>
            </a:extLst>
          </p:cNvPr>
          <p:cNvSpPr txBox="1"/>
          <p:nvPr/>
        </p:nvSpPr>
        <p:spPr>
          <a:xfrm>
            <a:off x="4290706" y="4605527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34%</a:t>
            </a:r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879625-9E9B-A104-5869-F05221AB4746}"/>
              </a:ext>
            </a:extLst>
          </p:cNvPr>
          <p:cNvSpPr txBox="1"/>
          <p:nvPr/>
        </p:nvSpPr>
        <p:spPr>
          <a:xfrm>
            <a:off x="9161410" y="5077967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32%</a:t>
            </a:r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D99AC7-C4B2-5A6D-8C5B-41B7A6FA63A7}"/>
              </a:ext>
            </a:extLst>
          </p:cNvPr>
          <p:cNvSpPr txBox="1"/>
          <p:nvPr/>
        </p:nvSpPr>
        <p:spPr>
          <a:xfrm>
            <a:off x="5976250" y="2871215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52%</a:t>
            </a:r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BFF4AB-CD43-159C-524B-65BE7B769542}"/>
              </a:ext>
            </a:extLst>
          </p:cNvPr>
          <p:cNvSpPr txBox="1"/>
          <p:nvPr/>
        </p:nvSpPr>
        <p:spPr>
          <a:xfrm>
            <a:off x="5716154" y="3032576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41%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4323E1-39A9-DD9A-E282-E166779A5BF2}"/>
              </a:ext>
            </a:extLst>
          </p:cNvPr>
          <p:cNvSpPr txBox="1"/>
          <p:nvPr/>
        </p:nvSpPr>
        <p:spPr>
          <a:xfrm>
            <a:off x="6284098" y="3307079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52%</a:t>
            </a:r>
            <a:endParaRPr lang="en-AU" dirty="0"/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807741B5-295E-7417-4689-D2929221C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75" y="0"/>
            <a:ext cx="18256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983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88FB-90B0-EFBC-41D3-DD0B21A23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C8593-D9F0-9389-DD01-981EBFB08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This is a deregulated industry, not a command economy</a:t>
            </a:r>
          </a:p>
          <a:p>
            <a:r>
              <a:rPr lang="en-AU" dirty="0"/>
              <a:t>Access markets are showing signs of saturation – which means that established access enterprises see less scarcity pressures than new market entrants – the larger established providers are showing no signs of stress, so we wait and wait and …</a:t>
            </a:r>
          </a:p>
          <a:p>
            <a:r>
              <a:rPr lang="en-AU" dirty="0"/>
              <a:t>Enterprises are far less enthusiastic about IPv6 than consumer retail (weekday use of IPv6 is lower than weekend use)</a:t>
            </a:r>
          </a:p>
          <a:p>
            <a:r>
              <a:rPr lang="en-AU" dirty="0"/>
              <a:t>Legacy 3G networks had issues with dual protocol support</a:t>
            </a:r>
          </a:p>
          <a:p>
            <a:r>
              <a:rPr lang="en-AU" dirty="0"/>
              <a:t>This is a market where early adopters are penalised with additional cost and laggards are rewarded by avoiding incremental costs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3E02AC-1BB9-73EA-EEFC-7313EF602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0" y="0"/>
            <a:ext cx="2933700" cy="167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275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2FC31-099F-F56A-8DBF-B094629DF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IPv6?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002F1-53D8-DF8E-712F-57F8A2733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Deployment of IPv6 does not instantly provide the network operator with competitive advantage</a:t>
            </a:r>
          </a:p>
          <a:p>
            <a:pPr lvl="1"/>
            <a:r>
              <a:rPr lang="en-AU" dirty="0"/>
              <a:t>Yes, they still need to support IPv4 access to end client systems</a:t>
            </a:r>
          </a:p>
          <a:p>
            <a:pPr lvl="1"/>
            <a:r>
              <a:rPr lang="en-AU" dirty="0"/>
              <a:t>The support infrastructure is now required for both protocols</a:t>
            </a:r>
          </a:p>
          <a:p>
            <a:r>
              <a:rPr lang="en-AU" dirty="0"/>
              <a:t>But there are some advantages</a:t>
            </a:r>
          </a:p>
          <a:p>
            <a:pPr lvl="1"/>
            <a:r>
              <a:rPr lang="en-AU" dirty="0"/>
              <a:t>The general support for DNS-based Happy Eyeballs in apps and platforms means that dual stack deployment relieves pressures on residual IPv4 pools in CGNs</a:t>
            </a:r>
          </a:p>
          <a:p>
            <a:pPr lvl="1"/>
            <a:endParaRPr lang="en-AU" dirty="0"/>
          </a:p>
        </p:txBody>
      </p:sp>
      <p:pic>
        <p:nvPicPr>
          <p:cNvPr id="4" name="Picture 23">
            <a:extLst>
              <a:ext uri="{FF2B5EF4-FFF2-40B4-BE49-F238E27FC236}">
                <a16:creationId xmlns:a16="http://schemas.microsoft.com/office/drawing/2014/main" id="{8B1752F8-7600-35C8-6128-C97D0A213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413" y="0"/>
            <a:ext cx="2541587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029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C2D9C-1905-502F-B229-AB5A329AE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Not with a Bang but a Whimper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D849D-169E-19B0-0A5D-4C3D0A354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This is shaping to be a story of a protracted decline of reliance on IPv4</a:t>
            </a:r>
          </a:p>
          <a:p>
            <a:r>
              <a:rPr lang="en-AU" dirty="0"/>
              <a:t>There is no clear flag day, and no clear event to say “we’ve arrived!”</a:t>
            </a:r>
          </a:p>
          <a:p>
            <a:r>
              <a:rPr lang="en-AU" dirty="0"/>
              <a:t>Consumer markets are in transition</a:t>
            </a:r>
          </a:p>
          <a:p>
            <a:r>
              <a:rPr lang="en-AU" dirty="0"/>
              <a:t>Enterprise markets will follow</a:t>
            </a:r>
          </a:p>
          <a:p>
            <a:r>
              <a:rPr lang="en-AU" dirty="0"/>
              <a:t>Because we have no alternative path </a:t>
            </a:r>
            <a:r>
              <a:rPr lang="en-AU"/>
              <a:t>to follow!</a:t>
            </a:r>
          </a:p>
        </p:txBody>
      </p:sp>
    </p:spTree>
    <p:extLst>
      <p:ext uri="{BB962C8B-B14F-4D97-AF65-F5344CB8AC3E}">
        <p14:creationId xmlns:p14="http://schemas.microsoft.com/office/powerpoint/2010/main" val="3383681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2246</TotalTime>
  <Words>271</Words>
  <Application>Microsoft Macintosh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Bradley Hand ITC</vt:lpstr>
      <vt:lpstr>Calibri</vt:lpstr>
      <vt:lpstr>Calibri Light</vt:lpstr>
      <vt:lpstr>Powderfinger Type</vt:lpstr>
      <vt:lpstr>Office Theme</vt:lpstr>
      <vt:lpstr>PowerPoint Presentation</vt:lpstr>
      <vt:lpstr>Where are we with IPv6 adoption?</vt:lpstr>
      <vt:lpstr>But not everyone all at once</vt:lpstr>
      <vt:lpstr>Why?</vt:lpstr>
      <vt:lpstr>IPv6?</vt:lpstr>
      <vt:lpstr>Not with a Bang but a Whimper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“Big” necessarily “Bad”?</dc:title>
  <dc:creator>Geoff Huston</dc:creator>
  <cp:lastModifiedBy>Geoff Huston</cp:lastModifiedBy>
  <cp:revision>52</cp:revision>
  <dcterms:created xsi:type="dcterms:W3CDTF">2021-05-27T23:52:27Z</dcterms:created>
  <dcterms:modified xsi:type="dcterms:W3CDTF">2022-04-24T23:39:26Z</dcterms:modified>
</cp:coreProperties>
</file>